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64" r:id="rId2"/>
    <p:sldId id="258" r:id="rId3"/>
    <p:sldId id="259" r:id="rId4"/>
    <p:sldId id="257" r:id="rId5"/>
    <p:sldId id="261" r:id="rId6"/>
    <p:sldId id="260" r:id="rId7"/>
    <p:sldId id="262" r:id="rId8"/>
    <p:sldId id="256" r:id="rId9"/>
    <p:sldId id="263" r:id="rId10"/>
    <p:sldId id="266" r:id="rId11"/>
    <p:sldId id="268" r:id="rId12"/>
    <p:sldId id="267" r:id="rId1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CC00"/>
    <a:srgbClr val="404040"/>
    <a:srgbClr val="9F9D94"/>
    <a:srgbClr val="006666"/>
    <a:srgbClr val="203864"/>
    <a:srgbClr val="7F6000"/>
    <a:srgbClr val="800000"/>
    <a:srgbClr val="6600CC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20" y="3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viewProps" Target="view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presProps" Target="presProps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688C0B-BBFD-40E2-968D-F44F710897BE}" type="doc">
      <dgm:prSet loTypeId="urn:microsoft.com/office/officeart/2005/8/layout/target3" loCatId="relationship" qsTypeId="urn:microsoft.com/office/officeart/2005/8/quickstyle/3d1" qsCatId="3D" csTypeId="urn:microsoft.com/office/officeart/2005/8/colors/accent2_4" csCatId="accent2" phldr="1"/>
      <dgm:spPr/>
      <dgm:t>
        <a:bodyPr/>
        <a:lstStyle/>
        <a:p>
          <a:endParaRPr lang="es-CL"/>
        </a:p>
      </dgm:t>
    </dgm:pt>
    <dgm:pt modelId="{4A743631-23CD-49E8-8887-EFFDAE1A01DA}">
      <dgm:prSet phldrT="[Texto]"/>
      <dgm:spPr/>
      <dgm:t>
        <a:bodyPr/>
        <a:lstStyle/>
        <a:p>
          <a:r>
            <a:rPr lang="es-CL" b="1">
              <a:solidFill>
                <a:srgbClr val="993300"/>
              </a:solidFill>
            </a:rPr>
            <a:t>ESTRATEGICA</a:t>
          </a:r>
        </a:p>
      </dgm:t>
    </dgm:pt>
    <dgm:pt modelId="{26F10449-C3EC-4188-B35C-F5DD2FB58151}" type="parTrans" cxnId="{52273D9D-975B-4DE4-AB95-F08F3C40B28D}">
      <dgm:prSet/>
      <dgm:spPr/>
      <dgm:t>
        <a:bodyPr/>
        <a:lstStyle/>
        <a:p>
          <a:endParaRPr lang="es-CL">
            <a:solidFill>
              <a:srgbClr val="993300"/>
            </a:solidFill>
          </a:endParaRPr>
        </a:p>
      </dgm:t>
    </dgm:pt>
    <dgm:pt modelId="{692B1D07-93D5-4E7F-9892-7EB34B799022}" type="sibTrans" cxnId="{52273D9D-975B-4DE4-AB95-F08F3C40B28D}">
      <dgm:prSet/>
      <dgm:spPr/>
      <dgm:t>
        <a:bodyPr/>
        <a:lstStyle/>
        <a:p>
          <a:endParaRPr lang="es-CL">
            <a:solidFill>
              <a:srgbClr val="993300"/>
            </a:solidFill>
          </a:endParaRPr>
        </a:p>
      </dgm:t>
    </dgm:pt>
    <dgm:pt modelId="{01824E7A-3F52-4625-B821-983E474B2DAC}">
      <dgm:prSet phldrT="[Texto]"/>
      <dgm:spPr/>
      <dgm:t>
        <a:bodyPr/>
        <a:lstStyle/>
        <a:p>
          <a:r>
            <a:rPr lang="es-CL" b="1">
              <a:solidFill>
                <a:srgbClr val="993300"/>
              </a:solidFill>
            </a:rPr>
            <a:t>OPERACIONAL</a:t>
          </a:r>
        </a:p>
      </dgm:t>
    </dgm:pt>
    <dgm:pt modelId="{91B5E11A-1178-4EA3-9801-699C8AF1A7C7}" type="parTrans" cxnId="{7F856320-7BB7-40BE-87C4-6F4BD0E55284}">
      <dgm:prSet/>
      <dgm:spPr/>
      <dgm:t>
        <a:bodyPr/>
        <a:lstStyle/>
        <a:p>
          <a:endParaRPr lang="es-CL">
            <a:solidFill>
              <a:srgbClr val="993300"/>
            </a:solidFill>
          </a:endParaRPr>
        </a:p>
      </dgm:t>
    </dgm:pt>
    <dgm:pt modelId="{277842D6-516C-42A0-9BD5-FB616F7A37B1}" type="sibTrans" cxnId="{7F856320-7BB7-40BE-87C4-6F4BD0E55284}">
      <dgm:prSet/>
      <dgm:spPr/>
      <dgm:t>
        <a:bodyPr/>
        <a:lstStyle/>
        <a:p>
          <a:endParaRPr lang="es-CL">
            <a:solidFill>
              <a:srgbClr val="993300"/>
            </a:solidFill>
          </a:endParaRPr>
        </a:p>
      </dgm:t>
    </dgm:pt>
    <dgm:pt modelId="{051566BF-F810-4F6C-9099-AAF917E31CAA}">
      <dgm:prSet phldrT="[Texto]"/>
      <dgm:spPr/>
      <dgm:t>
        <a:bodyPr/>
        <a:lstStyle/>
        <a:p>
          <a:r>
            <a:rPr lang="es-CL" b="1">
              <a:solidFill>
                <a:srgbClr val="993300"/>
              </a:solidFill>
            </a:rPr>
            <a:t>CULTURAL</a:t>
          </a:r>
        </a:p>
      </dgm:t>
    </dgm:pt>
    <dgm:pt modelId="{F11A57B0-A70F-431B-BC9E-40B700CCBB6A}" type="parTrans" cxnId="{65544870-027B-4806-AF24-F7D0B88FD137}">
      <dgm:prSet/>
      <dgm:spPr/>
      <dgm:t>
        <a:bodyPr/>
        <a:lstStyle/>
        <a:p>
          <a:endParaRPr lang="es-CL">
            <a:solidFill>
              <a:srgbClr val="993300"/>
            </a:solidFill>
          </a:endParaRPr>
        </a:p>
      </dgm:t>
    </dgm:pt>
    <dgm:pt modelId="{44E4C973-5002-4601-816F-C94F34CBF585}" type="sibTrans" cxnId="{65544870-027B-4806-AF24-F7D0B88FD137}">
      <dgm:prSet/>
      <dgm:spPr/>
      <dgm:t>
        <a:bodyPr/>
        <a:lstStyle/>
        <a:p>
          <a:endParaRPr lang="es-CL">
            <a:solidFill>
              <a:srgbClr val="993300"/>
            </a:solidFill>
          </a:endParaRPr>
        </a:p>
      </dgm:t>
    </dgm:pt>
    <dgm:pt modelId="{2AB90BF1-3750-4C1F-B8AE-8B379F464219}" type="pres">
      <dgm:prSet presAssocID="{96688C0B-BBFD-40E2-968D-F44F710897BE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C5FC0507-6A2B-4956-9234-4DA1D767F51D}" type="pres">
      <dgm:prSet presAssocID="{4A743631-23CD-49E8-8887-EFFDAE1A01DA}" presName="circle1" presStyleLbl="node1" presStyleIdx="0" presStyleCnt="3"/>
      <dgm:spPr/>
    </dgm:pt>
    <dgm:pt modelId="{25907EB7-14EB-4C9B-A38A-23D735E92B4B}" type="pres">
      <dgm:prSet presAssocID="{4A743631-23CD-49E8-8887-EFFDAE1A01DA}" presName="space" presStyleCnt="0"/>
      <dgm:spPr/>
    </dgm:pt>
    <dgm:pt modelId="{495370F7-62F1-42E9-A3D9-7491B5C64D60}" type="pres">
      <dgm:prSet presAssocID="{4A743631-23CD-49E8-8887-EFFDAE1A01DA}" presName="rect1" presStyleLbl="alignAcc1" presStyleIdx="0" presStyleCnt="3"/>
      <dgm:spPr/>
    </dgm:pt>
    <dgm:pt modelId="{0F91636F-F4EF-466C-AC65-AB39370B6396}" type="pres">
      <dgm:prSet presAssocID="{01824E7A-3F52-4625-B821-983E474B2DAC}" presName="vertSpace2" presStyleLbl="node1" presStyleIdx="0" presStyleCnt="3"/>
      <dgm:spPr/>
    </dgm:pt>
    <dgm:pt modelId="{0092FFFC-5AED-4D65-87F0-76170E78AF64}" type="pres">
      <dgm:prSet presAssocID="{01824E7A-3F52-4625-B821-983E474B2DAC}" presName="circle2" presStyleLbl="node1" presStyleIdx="1" presStyleCnt="3"/>
      <dgm:spPr/>
    </dgm:pt>
    <dgm:pt modelId="{CC3A34C0-D687-4FF9-BB25-A43A1E74B6D3}" type="pres">
      <dgm:prSet presAssocID="{01824E7A-3F52-4625-B821-983E474B2DAC}" presName="rect2" presStyleLbl="alignAcc1" presStyleIdx="1" presStyleCnt="3"/>
      <dgm:spPr/>
    </dgm:pt>
    <dgm:pt modelId="{C0BAFFDA-45F3-4406-9B7C-F6A274F9DFEC}" type="pres">
      <dgm:prSet presAssocID="{051566BF-F810-4F6C-9099-AAF917E31CAA}" presName="vertSpace3" presStyleLbl="node1" presStyleIdx="1" presStyleCnt="3"/>
      <dgm:spPr/>
    </dgm:pt>
    <dgm:pt modelId="{E6F99112-BEE4-4988-B16F-8C5AC28ABA2E}" type="pres">
      <dgm:prSet presAssocID="{051566BF-F810-4F6C-9099-AAF917E31CAA}" presName="circle3" presStyleLbl="node1" presStyleIdx="2" presStyleCnt="3"/>
      <dgm:spPr/>
    </dgm:pt>
    <dgm:pt modelId="{8B4DD016-596C-490A-AF4E-C12A3938024A}" type="pres">
      <dgm:prSet presAssocID="{051566BF-F810-4F6C-9099-AAF917E31CAA}" presName="rect3" presStyleLbl="alignAcc1" presStyleIdx="2" presStyleCnt="3"/>
      <dgm:spPr/>
    </dgm:pt>
    <dgm:pt modelId="{A98F489D-003D-45C5-A5F7-76C0F9B0D717}" type="pres">
      <dgm:prSet presAssocID="{4A743631-23CD-49E8-8887-EFFDAE1A01DA}" presName="rect1ParTxNoCh" presStyleLbl="alignAcc1" presStyleIdx="2" presStyleCnt="3">
        <dgm:presLayoutVars>
          <dgm:chMax val="1"/>
          <dgm:bulletEnabled val="1"/>
        </dgm:presLayoutVars>
      </dgm:prSet>
      <dgm:spPr/>
    </dgm:pt>
    <dgm:pt modelId="{0D71DDEF-93C2-48BD-9EF3-6CC3D67F6616}" type="pres">
      <dgm:prSet presAssocID="{01824E7A-3F52-4625-B821-983E474B2DAC}" presName="rect2ParTxNoCh" presStyleLbl="alignAcc1" presStyleIdx="2" presStyleCnt="3">
        <dgm:presLayoutVars>
          <dgm:chMax val="1"/>
          <dgm:bulletEnabled val="1"/>
        </dgm:presLayoutVars>
      </dgm:prSet>
      <dgm:spPr/>
    </dgm:pt>
    <dgm:pt modelId="{D2DD4D79-0B73-4CB6-95F6-4668811527EB}" type="pres">
      <dgm:prSet presAssocID="{051566BF-F810-4F6C-9099-AAF917E31CAA}" presName="rect3ParTxNoCh" presStyleLbl="alignAcc1" presStyleIdx="2" presStyleCnt="3">
        <dgm:presLayoutVars>
          <dgm:chMax val="1"/>
          <dgm:bulletEnabled val="1"/>
        </dgm:presLayoutVars>
      </dgm:prSet>
      <dgm:spPr/>
    </dgm:pt>
  </dgm:ptLst>
  <dgm:cxnLst>
    <dgm:cxn modelId="{51AE9703-0860-4CDE-8646-F4847C67B09F}" type="presOf" srcId="{4A743631-23CD-49E8-8887-EFFDAE1A01DA}" destId="{A98F489D-003D-45C5-A5F7-76C0F9B0D717}" srcOrd="1" destOrd="0" presId="urn:microsoft.com/office/officeart/2005/8/layout/target3"/>
    <dgm:cxn modelId="{B3FEDC16-9813-43A3-8CF4-9FCBD67D64E8}" type="presOf" srcId="{96688C0B-BBFD-40E2-968D-F44F710897BE}" destId="{2AB90BF1-3750-4C1F-B8AE-8B379F464219}" srcOrd="0" destOrd="0" presId="urn:microsoft.com/office/officeart/2005/8/layout/target3"/>
    <dgm:cxn modelId="{7F856320-7BB7-40BE-87C4-6F4BD0E55284}" srcId="{96688C0B-BBFD-40E2-968D-F44F710897BE}" destId="{01824E7A-3F52-4625-B821-983E474B2DAC}" srcOrd="1" destOrd="0" parTransId="{91B5E11A-1178-4EA3-9801-699C8AF1A7C7}" sibTransId="{277842D6-516C-42A0-9BD5-FB616F7A37B1}"/>
    <dgm:cxn modelId="{65544870-027B-4806-AF24-F7D0B88FD137}" srcId="{96688C0B-BBFD-40E2-968D-F44F710897BE}" destId="{051566BF-F810-4F6C-9099-AAF917E31CAA}" srcOrd="2" destOrd="0" parTransId="{F11A57B0-A70F-431B-BC9E-40B700CCBB6A}" sibTransId="{44E4C973-5002-4601-816F-C94F34CBF585}"/>
    <dgm:cxn modelId="{52273D9D-975B-4DE4-AB95-F08F3C40B28D}" srcId="{96688C0B-BBFD-40E2-968D-F44F710897BE}" destId="{4A743631-23CD-49E8-8887-EFFDAE1A01DA}" srcOrd="0" destOrd="0" parTransId="{26F10449-C3EC-4188-B35C-F5DD2FB58151}" sibTransId="{692B1D07-93D5-4E7F-9892-7EB34B799022}"/>
    <dgm:cxn modelId="{A4774FCE-CD3F-4572-B770-F27219C45160}" type="presOf" srcId="{4A743631-23CD-49E8-8887-EFFDAE1A01DA}" destId="{495370F7-62F1-42E9-A3D9-7491B5C64D60}" srcOrd="0" destOrd="0" presId="urn:microsoft.com/office/officeart/2005/8/layout/target3"/>
    <dgm:cxn modelId="{7E3BB6D0-497F-4BE8-9D50-7B66AFE3C8B3}" type="presOf" srcId="{051566BF-F810-4F6C-9099-AAF917E31CAA}" destId="{8B4DD016-596C-490A-AF4E-C12A3938024A}" srcOrd="0" destOrd="0" presId="urn:microsoft.com/office/officeart/2005/8/layout/target3"/>
    <dgm:cxn modelId="{4ACCE5D4-A782-4C39-A454-1EFCDA73B679}" type="presOf" srcId="{01824E7A-3F52-4625-B821-983E474B2DAC}" destId="{CC3A34C0-D687-4FF9-BB25-A43A1E74B6D3}" srcOrd="0" destOrd="0" presId="urn:microsoft.com/office/officeart/2005/8/layout/target3"/>
    <dgm:cxn modelId="{E76F96F6-7A64-4B5A-BBD2-32A6EE27D1C2}" type="presOf" srcId="{051566BF-F810-4F6C-9099-AAF917E31CAA}" destId="{D2DD4D79-0B73-4CB6-95F6-4668811527EB}" srcOrd="1" destOrd="0" presId="urn:microsoft.com/office/officeart/2005/8/layout/target3"/>
    <dgm:cxn modelId="{E81F7EFA-630F-498B-9474-F074D86731AA}" type="presOf" srcId="{01824E7A-3F52-4625-B821-983E474B2DAC}" destId="{0D71DDEF-93C2-48BD-9EF3-6CC3D67F6616}" srcOrd="1" destOrd="0" presId="urn:microsoft.com/office/officeart/2005/8/layout/target3"/>
    <dgm:cxn modelId="{BC970C83-FC99-495D-A151-93BDBB416543}" type="presParOf" srcId="{2AB90BF1-3750-4C1F-B8AE-8B379F464219}" destId="{C5FC0507-6A2B-4956-9234-4DA1D767F51D}" srcOrd="0" destOrd="0" presId="urn:microsoft.com/office/officeart/2005/8/layout/target3"/>
    <dgm:cxn modelId="{06E62AAA-0EC7-4705-A1AD-86219BE36539}" type="presParOf" srcId="{2AB90BF1-3750-4C1F-B8AE-8B379F464219}" destId="{25907EB7-14EB-4C9B-A38A-23D735E92B4B}" srcOrd="1" destOrd="0" presId="urn:microsoft.com/office/officeart/2005/8/layout/target3"/>
    <dgm:cxn modelId="{A0F94B13-98DF-4CAD-B18A-32F37F519B04}" type="presParOf" srcId="{2AB90BF1-3750-4C1F-B8AE-8B379F464219}" destId="{495370F7-62F1-42E9-A3D9-7491B5C64D60}" srcOrd="2" destOrd="0" presId="urn:microsoft.com/office/officeart/2005/8/layout/target3"/>
    <dgm:cxn modelId="{BEC957EB-C81C-4898-97C6-ECAE893715B4}" type="presParOf" srcId="{2AB90BF1-3750-4C1F-B8AE-8B379F464219}" destId="{0F91636F-F4EF-466C-AC65-AB39370B6396}" srcOrd="3" destOrd="0" presId="urn:microsoft.com/office/officeart/2005/8/layout/target3"/>
    <dgm:cxn modelId="{D64B5F16-AE52-40EA-8608-0877B9989517}" type="presParOf" srcId="{2AB90BF1-3750-4C1F-B8AE-8B379F464219}" destId="{0092FFFC-5AED-4D65-87F0-76170E78AF64}" srcOrd="4" destOrd="0" presId="urn:microsoft.com/office/officeart/2005/8/layout/target3"/>
    <dgm:cxn modelId="{3A01D5DE-7371-48F3-A40D-CD7F55926FF3}" type="presParOf" srcId="{2AB90BF1-3750-4C1F-B8AE-8B379F464219}" destId="{CC3A34C0-D687-4FF9-BB25-A43A1E74B6D3}" srcOrd="5" destOrd="0" presId="urn:microsoft.com/office/officeart/2005/8/layout/target3"/>
    <dgm:cxn modelId="{00EC7298-A114-4C39-B91F-A44FEF6AC4EE}" type="presParOf" srcId="{2AB90BF1-3750-4C1F-B8AE-8B379F464219}" destId="{C0BAFFDA-45F3-4406-9B7C-F6A274F9DFEC}" srcOrd="6" destOrd="0" presId="urn:microsoft.com/office/officeart/2005/8/layout/target3"/>
    <dgm:cxn modelId="{14DA2B8C-3BD9-4E62-9EE4-06F149F08B5A}" type="presParOf" srcId="{2AB90BF1-3750-4C1F-B8AE-8B379F464219}" destId="{E6F99112-BEE4-4988-B16F-8C5AC28ABA2E}" srcOrd="7" destOrd="0" presId="urn:microsoft.com/office/officeart/2005/8/layout/target3"/>
    <dgm:cxn modelId="{DE42FEEE-9AFE-4704-9834-EEC845FD3AB1}" type="presParOf" srcId="{2AB90BF1-3750-4C1F-B8AE-8B379F464219}" destId="{8B4DD016-596C-490A-AF4E-C12A3938024A}" srcOrd="8" destOrd="0" presId="urn:microsoft.com/office/officeart/2005/8/layout/target3"/>
    <dgm:cxn modelId="{C7AEDC7B-0693-4EC4-82DF-152D68120089}" type="presParOf" srcId="{2AB90BF1-3750-4C1F-B8AE-8B379F464219}" destId="{A98F489D-003D-45C5-A5F7-76C0F9B0D717}" srcOrd="9" destOrd="0" presId="urn:microsoft.com/office/officeart/2005/8/layout/target3"/>
    <dgm:cxn modelId="{9BECF73C-5514-4FAE-9ED3-FFDB9AECFABA}" type="presParOf" srcId="{2AB90BF1-3750-4C1F-B8AE-8B379F464219}" destId="{0D71DDEF-93C2-48BD-9EF3-6CC3D67F6616}" srcOrd="10" destOrd="0" presId="urn:microsoft.com/office/officeart/2005/8/layout/target3"/>
    <dgm:cxn modelId="{0691107C-6D6C-465B-809F-1CBE9B5939D0}" type="presParOf" srcId="{2AB90BF1-3750-4C1F-B8AE-8B379F464219}" destId="{D2DD4D79-0B73-4CB6-95F6-4668811527EB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FC0507-6A2B-4956-9234-4DA1D767F51D}">
      <dsp:nvSpPr>
        <dsp:cNvPr id="0" name=""/>
        <dsp:cNvSpPr/>
      </dsp:nvSpPr>
      <dsp:spPr>
        <a:xfrm>
          <a:off x="0" y="0"/>
          <a:ext cx="1964914" cy="1964914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5370F7-62F1-42E9-A3D9-7491B5C64D60}">
      <dsp:nvSpPr>
        <dsp:cNvPr id="0" name=""/>
        <dsp:cNvSpPr/>
      </dsp:nvSpPr>
      <dsp:spPr>
        <a:xfrm>
          <a:off x="982457" y="0"/>
          <a:ext cx="2324204" cy="196491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700" b="1" kern="1200">
              <a:solidFill>
                <a:srgbClr val="993300"/>
              </a:solidFill>
            </a:rPr>
            <a:t>ESTRATEGICA</a:t>
          </a:r>
        </a:p>
      </dsp:txBody>
      <dsp:txXfrm>
        <a:off x="982457" y="0"/>
        <a:ext cx="2324204" cy="589475"/>
      </dsp:txXfrm>
    </dsp:sp>
    <dsp:sp modelId="{0092FFFC-5AED-4D65-87F0-76170E78AF64}">
      <dsp:nvSpPr>
        <dsp:cNvPr id="0" name=""/>
        <dsp:cNvSpPr/>
      </dsp:nvSpPr>
      <dsp:spPr>
        <a:xfrm>
          <a:off x="343860" y="589475"/>
          <a:ext cx="1277192" cy="1277192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2">
                <a:shade val="50000"/>
                <a:hueOff val="-394116"/>
                <a:satOff val="5189"/>
                <a:lumOff val="3107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50000"/>
                <a:hueOff val="-394116"/>
                <a:satOff val="5189"/>
                <a:lumOff val="3107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50000"/>
                <a:hueOff val="-394116"/>
                <a:satOff val="5189"/>
                <a:lumOff val="3107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C3A34C0-D687-4FF9-BB25-A43A1E74B6D3}">
      <dsp:nvSpPr>
        <dsp:cNvPr id="0" name=""/>
        <dsp:cNvSpPr/>
      </dsp:nvSpPr>
      <dsp:spPr>
        <a:xfrm>
          <a:off x="982457" y="589475"/>
          <a:ext cx="2324204" cy="127719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shade val="50000"/>
              <a:hueOff val="-370661"/>
              <a:satOff val="5772"/>
              <a:lumOff val="28749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700" b="1" kern="1200">
              <a:solidFill>
                <a:srgbClr val="993300"/>
              </a:solidFill>
            </a:rPr>
            <a:t>OPERACIONAL</a:t>
          </a:r>
        </a:p>
      </dsp:txBody>
      <dsp:txXfrm>
        <a:off x="982457" y="589475"/>
        <a:ext cx="2324204" cy="589473"/>
      </dsp:txXfrm>
    </dsp:sp>
    <dsp:sp modelId="{E6F99112-BEE4-4988-B16F-8C5AC28ABA2E}">
      <dsp:nvSpPr>
        <dsp:cNvPr id="0" name=""/>
        <dsp:cNvSpPr/>
      </dsp:nvSpPr>
      <dsp:spPr>
        <a:xfrm>
          <a:off x="687720" y="1178948"/>
          <a:ext cx="589473" cy="589473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2">
                <a:shade val="50000"/>
                <a:hueOff val="-394116"/>
                <a:satOff val="5189"/>
                <a:lumOff val="3107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50000"/>
                <a:hueOff val="-394116"/>
                <a:satOff val="5189"/>
                <a:lumOff val="3107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50000"/>
                <a:hueOff val="-394116"/>
                <a:satOff val="5189"/>
                <a:lumOff val="3107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B4DD016-596C-490A-AF4E-C12A3938024A}">
      <dsp:nvSpPr>
        <dsp:cNvPr id="0" name=""/>
        <dsp:cNvSpPr/>
      </dsp:nvSpPr>
      <dsp:spPr>
        <a:xfrm>
          <a:off x="982457" y="1178948"/>
          <a:ext cx="2324204" cy="58947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shade val="50000"/>
              <a:hueOff val="-370661"/>
              <a:satOff val="5772"/>
              <a:lumOff val="28749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700" b="1" kern="1200">
              <a:solidFill>
                <a:srgbClr val="993300"/>
              </a:solidFill>
            </a:rPr>
            <a:t>CULTURAL</a:t>
          </a:r>
        </a:p>
      </dsp:txBody>
      <dsp:txXfrm>
        <a:off x="982457" y="1178948"/>
        <a:ext cx="2324204" cy="5894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3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1D8109-EE6C-3944-DC52-4DEFA5FAA8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2CED9F8-1F19-B47C-846E-786022B6A8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D8BE303-04C6-8CF7-B406-F0B790D54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51FA6-8158-534A-A175-36BE09B4FD03}" type="datetimeFigureOut">
              <a:rPr lang="es-CL" smtClean="0"/>
              <a:t>21-02-2023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F3BFBD1-2287-1927-27D9-F862533DC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746F6F2-1119-F47B-D87A-B79490EA9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82575-738D-3243-903D-0FDA6CE45F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2274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59CB09-30B0-C170-E71C-795868EB1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33586BB-F0F9-F4F9-0C4C-972B2DE7DF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57E5A9D-8880-AFD7-A19F-5A55EC454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51FA6-8158-534A-A175-36BE09B4FD03}" type="datetimeFigureOut">
              <a:rPr lang="es-CL" smtClean="0"/>
              <a:t>21-02-2023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0BDF3D-A911-F5A6-EFE4-A5D7B9BE9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E936BC3-568A-E8AE-A2DB-E4D6511A9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82575-738D-3243-903D-0FDA6CE45F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49659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771D40E-1E77-950C-B646-208C0B6921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D8B12C2-D055-B1E8-B2A4-B9C853640D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846A0ED-C99A-74CC-9EFF-E8DA1063B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51FA6-8158-534A-A175-36BE09B4FD03}" type="datetimeFigureOut">
              <a:rPr lang="es-CL" smtClean="0"/>
              <a:t>21-02-2023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2A274F3-1395-772D-2086-38376382B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5443A0F-D525-C562-199A-ECB286443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82575-738D-3243-903D-0FDA6CE45F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63258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229CC0-8769-9664-2CB9-291E79A85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AB4F969-7242-F217-6976-CD3307DB0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BB8F43-97F4-3943-DB21-FC61B5910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51FA6-8158-534A-A175-36BE09B4FD03}" type="datetimeFigureOut">
              <a:rPr lang="es-CL" smtClean="0"/>
              <a:t>21-02-2023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B3340F9-5D25-E739-A171-DB98098E7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7131F4A-A80B-0485-2C5E-F51473815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82575-738D-3243-903D-0FDA6CE45F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01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2631D9-AE5D-E90A-B638-A6CCFD379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3951904-7EF2-72F1-294C-359B97B4F4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1E566A0-2928-8949-8B3D-8BB645C63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51FA6-8158-534A-A175-36BE09B4FD03}" type="datetimeFigureOut">
              <a:rPr lang="es-CL" smtClean="0"/>
              <a:t>21-02-2023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F2F307-7EF1-D508-FB8D-453B9B74D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C86C1D3-146F-CFA5-5E13-6F4A76BBC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82575-738D-3243-903D-0FDA6CE45F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71292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C9A79B-0D97-1F60-EDDD-C8CD67EBC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112686-A131-FE53-6F13-46B82D1ACB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9CE79D3-D4B4-2815-D423-41898EF93C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15AB34D-CE95-AE3A-A80B-341B0AA94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51FA6-8158-534A-A175-36BE09B4FD03}" type="datetimeFigureOut">
              <a:rPr lang="es-CL" smtClean="0"/>
              <a:t>21-02-2023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39DFDB4-F556-4B93-0C92-78BC29B44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2F49AEA-E4EC-C62E-2CA9-8C98D33C0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82575-738D-3243-903D-0FDA6CE45F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78256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714583-A5D0-1920-D27A-C03C13571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A3C796B-EAC2-CD33-0AA7-E99DFAD336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DC1DADE-2BFF-4C5C-413C-F914D96B6F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9C5B8EE-09E7-BD79-45F1-42D9666677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BB53F84-A1C2-DF74-CC45-D593453CBE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CB3C63-C6C4-2CBF-EC85-D29D9DBBD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51FA6-8158-534A-A175-36BE09B4FD03}" type="datetimeFigureOut">
              <a:rPr lang="es-CL" smtClean="0"/>
              <a:t>21-02-2023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752283F-3873-2AA9-D1B8-7ACA608B1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490359D-68D4-1519-1B0F-90442093A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82575-738D-3243-903D-0FDA6CE45F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4820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2F79EE-D973-B86D-FBCD-3A300ACE4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5282426-C3F7-A612-B1F5-338B8AAD3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51FA6-8158-534A-A175-36BE09B4FD03}" type="datetimeFigureOut">
              <a:rPr lang="es-CL" smtClean="0"/>
              <a:t>21-02-2023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FC83882-8103-2974-2204-C985D8E6B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ADB6D50-5267-9491-2BD3-3EEAF183F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82575-738D-3243-903D-0FDA6CE45F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1381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F12DB07-6FC7-3248-8D34-4569E4322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51FA6-8158-534A-A175-36BE09B4FD03}" type="datetimeFigureOut">
              <a:rPr lang="es-CL" smtClean="0"/>
              <a:t>21-02-2023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A7B9DBD-CF84-0B36-6F0C-35ED47E8C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5133939-0B9B-FD9A-7661-86B1B9C23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82575-738D-3243-903D-0FDA6CE45F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57257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502A31-6AAB-AB0B-13E3-B9DCE8684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EAD896F-9C72-2811-58B5-AAEEE05EE3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AD3B49E-2AA0-09EF-92E3-F86E4A606B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4635753-D7B3-38D6-7A25-D9FA02463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51FA6-8158-534A-A175-36BE09B4FD03}" type="datetimeFigureOut">
              <a:rPr lang="es-CL" smtClean="0"/>
              <a:t>21-02-2023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4574D7E-3869-2CA6-7A0B-917E086A0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ACFB423-994C-2496-E3A2-86F1E5DDA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82575-738D-3243-903D-0FDA6CE45F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22647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4CAE70-3A8B-4D3D-02FA-76431B106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25E0B30-B969-959D-FDA1-720D63163B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43191AD-00C0-4FEB-8ADD-350AAF1DE0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6BB888F-C26F-012C-7B57-E2C8BDFF3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51FA6-8158-534A-A175-36BE09B4FD03}" type="datetimeFigureOut">
              <a:rPr lang="es-CL" smtClean="0"/>
              <a:t>21-02-2023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E323C53-3181-9CE7-346F-DA59E5200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35CBB1D-42DA-4EC4-6F4A-04F7895F2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82575-738D-3243-903D-0FDA6CE45F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4708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D3E203F-6FCB-6ABE-6C60-2A3B7B536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7944744-882C-AD05-D3C4-82A57EA38F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FDE4122-7CD2-E59D-8979-BC53B21170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51FA6-8158-534A-A175-36BE09B4FD03}" type="datetimeFigureOut">
              <a:rPr lang="es-CL" smtClean="0"/>
              <a:t>21-02-2023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10D8E53-EE8B-1990-B39E-A3A6FBB444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5056488-E407-6075-EA5C-8EAFA6940B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82575-738D-3243-903D-0FDA6CE45F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0586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 /><Relationship Id="rId13" Type="http://schemas.openxmlformats.org/officeDocument/2006/relationships/slide" Target="slide9.xml" /><Relationship Id="rId18" Type="http://schemas.openxmlformats.org/officeDocument/2006/relationships/image" Target="../media/image7.png" /><Relationship Id="rId26" Type="http://schemas.openxmlformats.org/officeDocument/2006/relationships/image" Target="../media/image9.png" /><Relationship Id="rId3" Type="http://schemas.openxmlformats.org/officeDocument/2006/relationships/image" Target="../media/image2.png" /><Relationship Id="rId21" Type="http://schemas.openxmlformats.org/officeDocument/2006/relationships/image" Target="../media/image8.png" /><Relationship Id="rId7" Type="http://schemas.openxmlformats.org/officeDocument/2006/relationships/slide" Target="slide5.xml" /><Relationship Id="rId12" Type="http://schemas.openxmlformats.org/officeDocument/2006/relationships/image" Target="../media/image5.png" /><Relationship Id="rId17" Type="http://schemas.openxmlformats.org/officeDocument/2006/relationships/image" Target="../media/image6.png" /><Relationship Id="rId25" Type="http://schemas.openxmlformats.org/officeDocument/2006/relationships/slide" Target="slide6.xml" /><Relationship Id="rId2" Type="http://schemas.openxmlformats.org/officeDocument/2006/relationships/image" Target="../media/image1.jpeg" /><Relationship Id="rId16" Type="http://schemas.openxmlformats.org/officeDocument/2006/relationships/slide" Target="slide4.xml" /><Relationship Id="rId20" Type="http://schemas.openxmlformats.org/officeDocument/2006/relationships/image" Target="../media/image70.png" /><Relationship Id="rId29" Type="http://schemas.openxmlformats.org/officeDocument/2006/relationships/image" Target="../media/image100.pn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3.png" /><Relationship Id="rId11" Type="http://schemas.openxmlformats.org/officeDocument/2006/relationships/image" Target="../media/image4.png" /><Relationship Id="rId24" Type="http://schemas.openxmlformats.org/officeDocument/2006/relationships/image" Target="../media/image9.png" /><Relationship Id="rId5" Type="http://schemas.openxmlformats.org/officeDocument/2006/relationships/image" Target="../media/image2.png" /><Relationship Id="rId15" Type="http://schemas.openxmlformats.org/officeDocument/2006/relationships/image" Target="../media/image6.png" /><Relationship Id="rId23" Type="http://schemas.openxmlformats.org/officeDocument/2006/relationships/image" Target="../media/image80.png" /><Relationship Id="rId28" Type="http://schemas.openxmlformats.org/officeDocument/2006/relationships/slide" Target="slide10.xml" /><Relationship Id="rId10" Type="http://schemas.openxmlformats.org/officeDocument/2006/relationships/slide" Target="slide7.xml" /><Relationship Id="rId19" Type="http://schemas.openxmlformats.org/officeDocument/2006/relationships/slide" Target="slide2.xml" /><Relationship Id="rId4" Type="http://schemas.openxmlformats.org/officeDocument/2006/relationships/slide" Target="slide8.xml" /><Relationship Id="rId9" Type="http://schemas.openxmlformats.org/officeDocument/2006/relationships/image" Target="../media/image4.png" /><Relationship Id="rId14" Type="http://schemas.openxmlformats.org/officeDocument/2006/relationships/image" Target="../media/image5.png" /><Relationship Id="rId22" Type="http://schemas.openxmlformats.org/officeDocument/2006/relationships/slide" Target="slide3.xml" /><Relationship Id="rId27" Type="http://schemas.openxmlformats.org/officeDocument/2006/relationships/image" Target="../media/image10.png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5.jp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 /><Relationship Id="rId2" Type="http://schemas.openxmlformats.org/officeDocument/2006/relationships/slideLayout" Target="../slideLayouts/slideLayout2.xml" /><Relationship Id="rId1" Type="http://schemas.openxmlformats.org/officeDocument/2006/relationships/themeOverride" Target="../theme/themeOverride1.xml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redmine.gestionrecoleta.cl/projects/sgc-2022-2023/issues/gantt?utf8=%E2%9C%93&amp;set_filter=1&amp;gantt=1&amp;f%5B%5D=status_id&amp;op%5Bstatus_id%5D=o&amp;f%5B%5D=&amp;query%5Bdraw_selected_columns%5D=0&amp;query%5Bdraw_relations%5D=0&amp;query%5Bdraw_relations%5D=1&amp;query%5Bdraw_progress_line%5D=0&amp;months=18&amp;month=1&amp;year=2023&amp;zoom=2" TargetMode="External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 /><Relationship Id="rId7" Type="http://schemas.openxmlformats.org/officeDocument/2006/relationships/image" Target="../media/image16.svg" /><Relationship Id="rId2" Type="http://schemas.openxmlformats.org/officeDocument/2006/relationships/image" Target="../media/image11.pn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15.png" /><Relationship Id="rId5" Type="http://schemas.openxmlformats.org/officeDocument/2006/relationships/image" Target="../media/image14.svg" /><Relationship Id="rId4" Type="http://schemas.openxmlformats.org/officeDocument/2006/relationships/image" Target="../media/image13.png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 /><Relationship Id="rId7" Type="http://schemas.openxmlformats.org/officeDocument/2006/relationships/image" Target="../media/image22.svg" /><Relationship Id="rId2" Type="http://schemas.openxmlformats.org/officeDocument/2006/relationships/image" Target="../media/image17.pn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21.png" /><Relationship Id="rId5" Type="http://schemas.openxmlformats.org/officeDocument/2006/relationships/image" Target="../media/image20.svg" /><Relationship Id="rId4" Type="http://schemas.openxmlformats.org/officeDocument/2006/relationships/image" Target="../media/image19.png" 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 /><Relationship Id="rId3" Type="http://schemas.openxmlformats.org/officeDocument/2006/relationships/image" Target="../media/image24.svg" /><Relationship Id="rId7" Type="http://schemas.openxmlformats.org/officeDocument/2006/relationships/image" Target="../media/image28.svg" /><Relationship Id="rId2" Type="http://schemas.openxmlformats.org/officeDocument/2006/relationships/image" Target="../media/image23.pn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27.png" /><Relationship Id="rId11" Type="http://schemas.openxmlformats.org/officeDocument/2006/relationships/image" Target="../media/image32.svg" /><Relationship Id="rId5" Type="http://schemas.openxmlformats.org/officeDocument/2006/relationships/image" Target="../media/image26.svg" /><Relationship Id="rId10" Type="http://schemas.openxmlformats.org/officeDocument/2006/relationships/image" Target="../media/image31.png" /><Relationship Id="rId4" Type="http://schemas.openxmlformats.org/officeDocument/2006/relationships/image" Target="../media/image25.png" /><Relationship Id="rId9" Type="http://schemas.openxmlformats.org/officeDocument/2006/relationships/image" Target="../media/image30.svg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svg" /><Relationship Id="rId7" Type="http://schemas.openxmlformats.org/officeDocument/2006/relationships/image" Target="../media/image38.svg" /><Relationship Id="rId2" Type="http://schemas.openxmlformats.org/officeDocument/2006/relationships/image" Target="../media/image33.pn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37.png" /><Relationship Id="rId5" Type="http://schemas.openxmlformats.org/officeDocument/2006/relationships/image" Target="../media/image36.svg" /><Relationship Id="rId4" Type="http://schemas.openxmlformats.org/officeDocument/2006/relationships/image" Target="../media/image35.png" 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 /><Relationship Id="rId3" Type="http://schemas.openxmlformats.org/officeDocument/2006/relationships/image" Target="../media/image40.svg" /><Relationship Id="rId7" Type="http://schemas.openxmlformats.org/officeDocument/2006/relationships/image" Target="../media/image44.svg" /><Relationship Id="rId2" Type="http://schemas.openxmlformats.org/officeDocument/2006/relationships/image" Target="../media/image39.pn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43.png" /><Relationship Id="rId5" Type="http://schemas.openxmlformats.org/officeDocument/2006/relationships/image" Target="../media/image42.svg" /><Relationship Id="rId4" Type="http://schemas.openxmlformats.org/officeDocument/2006/relationships/image" Target="../media/image41.png" /><Relationship Id="rId9" Type="http://schemas.openxmlformats.org/officeDocument/2006/relationships/image" Target="../media/image46.svg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svg" /><Relationship Id="rId7" Type="http://schemas.openxmlformats.org/officeDocument/2006/relationships/image" Target="../media/image52.svg" /><Relationship Id="rId2" Type="http://schemas.openxmlformats.org/officeDocument/2006/relationships/image" Target="../media/image47.pn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51.png" /><Relationship Id="rId5" Type="http://schemas.openxmlformats.org/officeDocument/2006/relationships/image" Target="../media/image50.svg" /><Relationship Id="rId4" Type="http://schemas.openxmlformats.org/officeDocument/2006/relationships/image" Target="../media/image49.png" 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.xml" /><Relationship Id="rId3" Type="http://schemas.openxmlformats.org/officeDocument/2006/relationships/image" Target="../media/image54.svg" /><Relationship Id="rId7" Type="http://schemas.openxmlformats.org/officeDocument/2006/relationships/image" Target="../media/image58.svg" /><Relationship Id="rId12" Type="http://schemas.microsoft.com/office/2007/relationships/diagramDrawing" Target="../diagrams/drawing1.xml" /><Relationship Id="rId2" Type="http://schemas.openxmlformats.org/officeDocument/2006/relationships/image" Target="../media/image53.png" /><Relationship Id="rId1" Type="http://schemas.openxmlformats.org/officeDocument/2006/relationships/slideLayout" Target="../slideLayouts/slideLayout1.xml" /><Relationship Id="rId6" Type="http://schemas.openxmlformats.org/officeDocument/2006/relationships/image" Target="../media/image57.png" /><Relationship Id="rId11" Type="http://schemas.openxmlformats.org/officeDocument/2006/relationships/diagramColors" Target="../diagrams/colors1.xml" /><Relationship Id="rId5" Type="http://schemas.openxmlformats.org/officeDocument/2006/relationships/image" Target="../media/image56.svg" /><Relationship Id="rId10" Type="http://schemas.openxmlformats.org/officeDocument/2006/relationships/diagramQuickStyle" Target="../diagrams/quickStyle1.xml" /><Relationship Id="rId4" Type="http://schemas.openxmlformats.org/officeDocument/2006/relationships/image" Target="../media/image55.png" /><Relationship Id="rId9" Type="http://schemas.openxmlformats.org/officeDocument/2006/relationships/diagramLayout" Target="../diagrams/layout1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svg" /><Relationship Id="rId7" Type="http://schemas.openxmlformats.org/officeDocument/2006/relationships/image" Target="../media/image64.svg" /><Relationship Id="rId2" Type="http://schemas.openxmlformats.org/officeDocument/2006/relationships/image" Target="../media/image59.pn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63.png" /><Relationship Id="rId5" Type="http://schemas.openxmlformats.org/officeDocument/2006/relationships/image" Target="../media/image62.svg" /><Relationship Id="rId4" Type="http://schemas.openxmlformats.org/officeDocument/2006/relationships/image" Target="../media/image61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4000"/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5" name="Vista general de diapositiva 4">
                <a:extLst>
                  <a:ext uri="{FF2B5EF4-FFF2-40B4-BE49-F238E27FC236}">
                    <a16:creationId xmlns:a16="http://schemas.microsoft.com/office/drawing/2014/main" id="{F89505DA-3DC6-9B5C-DE45-9811D3312DED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900207983"/>
                  </p:ext>
                </p:extLst>
              </p:nvPr>
            </p:nvGraphicFramePr>
            <p:xfrm>
              <a:off x="9072150" y="432506"/>
              <a:ext cx="2634446" cy="1481876"/>
            </p:xfrm>
            <a:graphic>
              <a:graphicData uri="http://schemas.microsoft.com/office/powerpoint/2016/slidezoom">
                <pslz:sldZm>
                  <pslz:sldZmObj sldId="256" cId="1819420560">
                    <pslz:zmPr id="{3DEF9E16-3FCC-43A3-B193-B53BCD9C1F76}" returnToParent="0" transitionDur="100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634446" cy="1481876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5" name="Vista general de diapositiva 4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F89505DA-3DC6-9B5C-DE45-9811D3312DED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072150" y="432506"/>
                <a:ext cx="2634446" cy="1481876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7" name="Vista general de diapositiva 6">
                <a:extLst>
                  <a:ext uri="{FF2B5EF4-FFF2-40B4-BE49-F238E27FC236}">
                    <a16:creationId xmlns:a16="http://schemas.microsoft.com/office/drawing/2014/main" id="{4F047997-F6CF-86FC-06A3-F4B8F3086A55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298657533"/>
                  </p:ext>
                </p:extLst>
              </p:nvPr>
            </p:nvGraphicFramePr>
            <p:xfrm>
              <a:off x="4685125" y="432506"/>
              <a:ext cx="2634446" cy="1481876"/>
            </p:xfrm>
            <a:graphic>
              <a:graphicData uri="http://schemas.microsoft.com/office/powerpoint/2016/slidezoom">
                <pslz:sldZm>
                  <pslz:sldZmObj sldId="261" cId="136640338">
                    <pslz:zmPr id="{E35DCFF8-800F-4FE7-997F-94015DB0C23E}" returnToParent="0" transitionDur="100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634446" cy="1481876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7" name="Vista general de diapositiva 6">
                <a:hlinkClick r:id="rId7" action="ppaction://hlinksldjump"/>
                <a:extLst>
                  <a:ext uri="{FF2B5EF4-FFF2-40B4-BE49-F238E27FC236}">
                    <a16:creationId xmlns:a16="http://schemas.microsoft.com/office/drawing/2014/main" id="{4F047997-F6CF-86FC-06A3-F4B8F3086A5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685125" y="432506"/>
                <a:ext cx="2634446" cy="1481876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9" name="Vista general de diapositiva 8">
                <a:extLst>
                  <a:ext uri="{FF2B5EF4-FFF2-40B4-BE49-F238E27FC236}">
                    <a16:creationId xmlns:a16="http://schemas.microsoft.com/office/drawing/2014/main" id="{B061FFCA-2B40-5DCE-D082-8A754F7012B2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526921091"/>
                  </p:ext>
                </p:extLst>
              </p:nvPr>
            </p:nvGraphicFramePr>
            <p:xfrm>
              <a:off x="4685125" y="4943618"/>
              <a:ext cx="2634446" cy="1481876"/>
            </p:xfrm>
            <a:graphic>
              <a:graphicData uri="http://schemas.microsoft.com/office/powerpoint/2016/slidezoom">
                <pslz:sldZm>
                  <pslz:sldZmObj sldId="262" cId="2936615703">
                    <pslz:zmPr id="{6DEA349E-54BD-4111-82D3-C7F8E4966021}" returnToParent="0" transitionDur="1000">
                      <p166:blipFill xmlns:p166="http://schemas.microsoft.com/office/powerpoint/2016/6/main">
                        <a:blip r:embed="rId9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634446" cy="1481876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9" name="Vista general de diapositiva 8">
                <a:hlinkClick r:id="rId10" action="ppaction://hlinksldjump"/>
                <a:extLst>
                  <a:ext uri="{FF2B5EF4-FFF2-40B4-BE49-F238E27FC236}">
                    <a16:creationId xmlns:a16="http://schemas.microsoft.com/office/drawing/2014/main" id="{B061FFCA-2B40-5DCE-D082-8A754F7012B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685125" y="4943618"/>
                <a:ext cx="2634446" cy="1481876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1" name="Vista general de diapositiva 10">
                <a:extLst>
                  <a:ext uri="{FF2B5EF4-FFF2-40B4-BE49-F238E27FC236}">
                    <a16:creationId xmlns:a16="http://schemas.microsoft.com/office/drawing/2014/main" id="{67212247-64D9-E170-9044-72630901F5E4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686597682"/>
                  </p:ext>
                </p:extLst>
              </p:nvPr>
            </p:nvGraphicFramePr>
            <p:xfrm>
              <a:off x="9072150" y="2688062"/>
              <a:ext cx="2634446" cy="1481876"/>
            </p:xfrm>
            <a:graphic>
              <a:graphicData uri="http://schemas.microsoft.com/office/powerpoint/2016/slidezoom">
                <pslz:sldZm>
                  <pslz:sldZmObj sldId="263" cId="823539962">
                    <pslz:zmPr id="{A2AF7484-BB87-4BDB-8386-B6DF413C78E6}" returnToParent="0" transitionDur="1000">
                      <p166:blipFill xmlns:p166="http://schemas.microsoft.com/office/powerpoint/2016/6/main">
                        <a:blip r:embed="rId1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634446" cy="1481876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1" name="Vista general de diapositiva 10">
                <a:hlinkClick r:id="rId13" action="ppaction://hlinksldjump"/>
                <a:extLst>
                  <a:ext uri="{FF2B5EF4-FFF2-40B4-BE49-F238E27FC236}">
                    <a16:creationId xmlns:a16="http://schemas.microsoft.com/office/drawing/2014/main" id="{67212247-64D9-E170-9044-72630901F5E4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9072150" y="2688062"/>
                <a:ext cx="2634446" cy="1481876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3" name="Vista general de diapositiva 12">
                <a:extLst>
                  <a:ext uri="{FF2B5EF4-FFF2-40B4-BE49-F238E27FC236}">
                    <a16:creationId xmlns:a16="http://schemas.microsoft.com/office/drawing/2014/main" id="{7C47CC6B-01A3-86FA-C0B1-840B084A75B6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963108471"/>
                  </p:ext>
                </p:extLst>
              </p:nvPr>
            </p:nvGraphicFramePr>
            <p:xfrm>
              <a:off x="298099" y="4943618"/>
              <a:ext cx="2634446" cy="1481876"/>
            </p:xfrm>
            <a:graphic>
              <a:graphicData uri="http://schemas.microsoft.com/office/powerpoint/2016/slidezoom">
                <pslz:sldZm>
                  <pslz:sldZmObj sldId="257" cId="1627455614">
                    <pslz:zmPr id="{088F53E7-636D-4A8A-90C7-899F0E4B3B34}" returnToParent="0" transitionDur="1000">
                      <p166:blipFill xmlns:p166="http://schemas.microsoft.com/office/powerpoint/2016/6/main">
                        <a:blip r:embed="rId1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634446" cy="1481876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3" name="Vista general de diapositiva 12">
                <a:hlinkClick r:id="rId16" action="ppaction://hlinksldjump"/>
                <a:extLst>
                  <a:ext uri="{FF2B5EF4-FFF2-40B4-BE49-F238E27FC236}">
                    <a16:creationId xmlns:a16="http://schemas.microsoft.com/office/drawing/2014/main" id="{7C47CC6B-01A3-86FA-C0B1-840B084A75B6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98099" y="4943618"/>
                <a:ext cx="2634446" cy="1481876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5" name="Vista general de diapositiva 14">
                <a:extLst>
                  <a:ext uri="{FF2B5EF4-FFF2-40B4-BE49-F238E27FC236}">
                    <a16:creationId xmlns:a16="http://schemas.microsoft.com/office/drawing/2014/main" id="{52C11301-7706-C8FD-224A-4D9FA930F442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531147890"/>
                  </p:ext>
                </p:extLst>
              </p:nvPr>
            </p:nvGraphicFramePr>
            <p:xfrm>
              <a:off x="298099" y="432506"/>
              <a:ext cx="2634446" cy="1481876"/>
            </p:xfrm>
            <a:graphic>
              <a:graphicData uri="http://schemas.microsoft.com/office/powerpoint/2016/slidezoom">
                <pslz:sldZm>
                  <pslz:sldZmObj sldId="258" cId="361388694">
                    <pslz:zmPr id="{5BCACF7B-D360-4335-9B2F-F50416A308D9}" returnToParent="0" transitionDur="1000">
                      <p166:blipFill xmlns:p166="http://schemas.microsoft.com/office/powerpoint/2016/6/main">
                        <a:blip r:embed="rId1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634446" cy="1481876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5" name="Vista general de diapositiva 14">
                <a:hlinkClick r:id="rId19" action="ppaction://hlinksldjump"/>
                <a:extLst>
                  <a:ext uri="{FF2B5EF4-FFF2-40B4-BE49-F238E27FC236}">
                    <a16:creationId xmlns:a16="http://schemas.microsoft.com/office/drawing/2014/main" id="{52C11301-7706-C8FD-224A-4D9FA930F44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298099" y="432506"/>
                <a:ext cx="2634446" cy="1481876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7" name="Vista general de diapositiva 16">
                <a:extLst>
                  <a:ext uri="{FF2B5EF4-FFF2-40B4-BE49-F238E27FC236}">
                    <a16:creationId xmlns:a16="http://schemas.microsoft.com/office/drawing/2014/main" id="{B07A81F4-FE0A-38E5-6E31-05D87797ADDF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78425820"/>
                  </p:ext>
                </p:extLst>
              </p:nvPr>
            </p:nvGraphicFramePr>
            <p:xfrm>
              <a:off x="298099" y="2688062"/>
              <a:ext cx="2634446" cy="1481876"/>
            </p:xfrm>
            <a:graphic>
              <a:graphicData uri="http://schemas.microsoft.com/office/powerpoint/2016/slidezoom">
                <pslz:sldZm>
                  <pslz:sldZmObj sldId="259" cId="3566518705">
                    <pslz:zmPr id="{8153B16A-4B69-4703-A804-8DBBAA7811D8}" returnToParent="0" transitionDur="1000">
                      <p166:blipFill xmlns:p166="http://schemas.microsoft.com/office/powerpoint/2016/6/main">
                        <a:blip r:embed="rId21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634446" cy="1481876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7" name="Vista general de diapositiva 16">
                <a:hlinkClick r:id="rId22" action="ppaction://hlinksldjump"/>
                <a:extLst>
                  <a:ext uri="{FF2B5EF4-FFF2-40B4-BE49-F238E27FC236}">
                    <a16:creationId xmlns:a16="http://schemas.microsoft.com/office/drawing/2014/main" id="{B07A81F4-FE0A-38E5-6E31-05D87797ADD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298099" y="2688062"/>
                <a:ext cx="2634446" cy="1481876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9" name="Vista general de diapositiva 18">
                <a:extLst>
                  <a:ext uri="{FF2B5EF4-FFF2-40B4-BE49-F238E27FC236}">
                    <a16:creationId xmlns:a16="http://schemas.microsoft.com/office/drawing/2014/main" id="{93C77C80-D6DC-7FE1-4B28-30EC90D6942C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998157289"/>
                  </p:ext>
                </p:extLst>
              </p:nvPr>
            </p:nvGraphicFramePr>
            <p:xfrm>
              <a:off x="4685125" y="2688062"/>
              <a:ext cx="2634446" cy="1481876"/>
            </p:xfrm>
            <a:graphic>
              <a:graphicData uri="http://schemas.microsoft.com/office/powerpoint/2016/slidezoom">
                <pslz:sldZm>
                  <pslz:sldZmObj sldId="260" cId="2514829617">
                    <pslz:zmPr id="{112C7617-73D9-427C-8DC0-28EADDC49533}" returnToParent="0" transitionDur="1000">
                      <p166:blipFill xmlns:p166="http://schemas.microsoft.com/office/powerpoint/2016/6/main">
                        <a:blip r:embed="rId2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634446" cy="1481876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9" name="Vista general de diapositiva 18">
                <a:hlinkClick r:id="rId25" action="ppaction://hlinksldjump"/>
                <a:extLst>
                  <a:ext uri="{FF2B5EF4-FFF2-40B4-BE49-F238E27FC236}">
                    <a16:creationId xmlns:a16="http://schemas.microsoft.com/office/drawing/2014/main" id="{93C77C80-D6DC-7FE1-4B28-30EC90D6942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4685125" y="2688062"/>
                <a:ext cx="2634446" cy="1481876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3" name="Vista general de diapositiva 2">
                <a:extLst>
                  <a:ext uri="{FF2B5EF4-FFF2-40B4-BE49-F238E27FC236}">
                    <a16:creationId xmlns:a16="http://schemas.microsoft.com/office/drawing/2014/main" id="{7028160F-12F8-CA35-126D-BD396750EB9B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55275793"/>
                  </p:ext>
                </p:extLst>
              </p:nvPr>
            </p:nvGraphicFramePr>
            <p:xfrm>
              <a:off x="9072150" y="4943618"/>
              <a:ext cx="2634446" cy="1481876"/>
            </p:xfrm>
            <a:graphic>
              <a:graphicData uri="http://schemas.microsoft.com/office/powerpoint/2016/slidezoom">
                <pslz:sldZm>
                  <pslz:sldZmObj sldId="266" cId="21251913">
                    <pslz:zmPr id="{19231176-9D78-4C13-949B-3E7BADE866A5}" returnToParent="0" transitionDur="1000">
                      <p166:blipFill xmlns:p166="http://schemas.microsoft.com/office/powerpoint/2016/6/main">
                        <a:blip r:embed="rId27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634446" cy="1481876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3" name="Vista general de diapositiva 2">
                <a:hlinkClick r:id="rId28" action="ppaction://hlinksldjump"/>
                <a:extLst>
                  <a:ext uri="{FF2B5EF4-FFF2-40B4-BE49-F238E27FC236}">
                    <a16:creationId xmlns:a16="http://schemas.microsoft.com/office/drawing/2014/main" id="{7028160F-12F8-CA35-126D-BD396750EB9B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9072150" y="4943618"/>
                <a:ext cx="2634446" cy="1481876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035444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59621E-5C30-54CB-27D0-4509986F6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chemeClr val="tx1">
              <a:lumMod val="75000"/>
              <a:lumOff val="2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s-CL" sz="10000" b="1" dirty="0">
                <a:solidFill>
                  <a:schemeClr val="bg1">
                    <a:lumMod val="75000"/>
                  </a:schemeClr>
                </a:solidFill>
                <a:latin typeface="+mn-lt"/>
              </a:rPr>
              <a:t>CONVENIO UTEM</a:t>
            </a:r>
          </a:p>
        </p:txBody>
      </p:sp>
      <p:pic>
        <p:nvPicPr>
          <p:cNvPr id="7" name="Imagen 6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FF050D5B-F501-F9FB-6A0D-FF5C4473BC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341" y="1645006"/>
            <a:ext cx="3619112" cy="4421462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2374BF78-19D9-F1A9-DE02-BEC958496B8D}"/>
              </a:ext>
            </a:extLst>
          </p:cNvPr>
          <p:cNvSpPr txBox="1"/>
          <p:nvPr/>
        </p:nvSpPr>
        <p:spPr>
          <a:xfrm>
            <a:off x="6198168" y="1905405"/>
            <a:ext cx="5051140" cy="4524315"/>
          </a:xfrm>
          <a:prstGeom prst="rect">
            <a:avLst/>
          </a:prstGeom>
          <a:solidFill>
            <a:schemeClr val="tx1">
              <a:lumMod val="95000"/>
              <a:lumOff val="5000"/>
              <a:alpha val="25882"/>
            </a:schemeClr>
          </a:solidFill>
        </p:spPr>
        <p:txBody>
          <a:bodyPr wrap="square" rtlCol="0">
            <a:spAutoFit/>
          </a:bodyPr>
          <a:lstStyle/>
          <a:p>
            <a:r>
              <a:rPr lang="es-CL" sz="2400" b="1" dirty="0">
                <a:solidFill>
                  <a:schemeClr val="bg2"/>
                </a:solidFill>
              </a:rPr>
              <a:t>APOYO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sz="2400" dirty="0">
                <a:solidFill>
                  <a:schemeClr val="bg2"/>
                </a:solidFill>
              </a:rPr>
              <a:t>Equipo de practicantes para documentación de procesos, auditorias y análisis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sz="2400" dirty="0">
                <a:solidFill>
                  <a:schemeClr val="bg2"/>
                </a:solidFill>
              </a:rPr>
              <a:t>Formación de funcionarios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sz="2400" dirty="0">
                <a:solidFill>
                  <a:schemeClr val="bg2"/>
                </a:solidFill>
              </a:rPr>
              <a:t>Diseño de Plan Estratégico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CL" sz="2400" dirty="0">
              <a:solidFill>
                <a:schemeClr val="bg2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CL" sz="2400" dirty="0">
              <a:solidFill>
                <a:schemeClr val="bg2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CL" sz="2400" dirty="0">
              <a:solidFill>
                <a:schemeClr val="bg2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CL" sz="2400" dirty="0">
              <a:solidFill>
                <a:schemeClr val="bg2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CL" sz="2400" dirty="0">
              <a:solidFill>
                <a:schemeClr val="bg2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CL" sz="2400" dirty="0">
              <a:solidFill>
                <a:schemeClr val="bg2"/>
              </a:solidFill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495A96FE-90CA-CA2C-B644-C83D4A5C8498}"/>
              </a:ext>
            </a:extLst>
          </p:cNvPr>
          <p:cNvSpPr txBox="1"/>
          <p:nvPr/>
        </p:nvSpPr>
        <p:spPr>
          <a:xfrm rot="16200000">
            <a:off x="3382013" y="3613565"/>
            <a:ext cx="4524314" cy="1107996"/>
          </a:xfrm>
          <a:prstGeom prst="rect">
            <a:avLst/>
          </a:prstGeom>
          <a:solidFill>
            <a:schemeClr val="tx1">
              <a:lumMod val="95000"/>
              <a:lumOff val="5000"/>
              <a:alpha val="25882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L" sz="6600" dirty="0">
                <a:solidFill>
                  <a:schemeClr val="bg2"/>
                </a:solidFill>
              </a:rPr>
              <a:t>2023 2024</a:t>
            </a:r>
          </a:p>
        </p:txBody>
      </p:sp>
    </p:spTree>
    <p:extLst>
      <p:ext uri="{BB962C8B-B14F-4D97-AF65-F5344CB8AC3E}">
        <p14:creationId xmlns:p14="http://schemas.microsoft.com/office/powerpoint/2010/main" val="2125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4000"/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Conector: curvado 16">
            <a:extLst>
              <a:ext uri="{FF2B5EF4-FFF2-40B4-BE49-F238E27FC236}">
                <a16:creationId xmlns:a16="http://schemas.microsoft.com/office/drawing/2014/main" id="{B2C5CFDC-C3FB-9A6A-224B-3E44BFABAF42}"/>
              </a:ext>
            </a:extLst>
          </p:cNvPr>
          <p:cNvCxnSpPr>
            <a:cxnSpLocks/>
            <a:stCxn id="4" idx="0"/>
            <a:endCxn id="3" idx="2"/>
          </p:cNvCxnSpPr>
          <p:nvPr/>
        </p:nvCxnSpPr>
        <p:spPr>
          <a:xfrm rot="5400000" flipH="1" flipV="1">
            <a:off x="4612810" y="1824363"/>
            <a:ext cx="1985752" cy="18880"/>
          </a:xfrm>
          <a:prstGeom prst="curvedConnector3">
            <a:avLst>
              <a:gd name="adj1" fmla="val 50000"/>
            </a:avLst>
          </a:prstGeom>
          <a:ln w="76200">
            <a:solidFill>
              <a:srgbClr val="38572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: curvado 36">
            <a:extLst>
              <a:ext uri="{FF2B5EF4-FFF2-40B4-BE49-F238E27FC236}">
                <a16:creationId xmlns:a16="http://schemas.microsoft.com/office/drawing/2014/main" id="{67C4472C-A775-225A-02B5-00516EF4BBC9}"/>
              </a:ext>
            </a:extLst>
          </p:cNvPr>
          <p:cNvCxnSpPr>
            <a:cxnSpLocks/>
            <a:stCxn id="4" idx="0"/>
            <a:endCxn id="14" idx="1"/>
          </p:cNvCxnSpPr>
          <p:nvPr/>
        </p:nvCxnSpPr>
        <p:spPr>
          <a:xfrm rot="5400000" flipH="1" flipV="1">
            <a:off x="7348981" y="168478"/>
            <a:ext cx="905467" cy="4410936"/>
          </a:xfrm>
          <a:prstGeom prst="curvedConnector2">
            <a:avLst/>
          </a:prstGeom>
          <a:ln w="76200">
            <a:solidFill>
              <a:srgbClr val="38572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: curvado 39">
            <a:extLst>
              <a:ext uri="{FF2B5EF4-FFF2-40B4-BE49-F238E27FC236}">
                <a16:creationId xmlns:a16="http://schemas.microsoft.com/office/drawing/2014/main" id="{E151E3B1-F46E-E64F-3A29-DA1BEBF1D36E}"/>
              </a:ext>
            </a:extLst>
          </p:cNvPr>
          <p:cNvCxnSpPr>
            <a:cxnSpLocks/>
            <a:stCxn id="4" idx="0"/>
            <a:endCxn id="10" idx="0"/>
          </p:cNvCxnSpPr>
          <p:nvPr/>
        </p:nvCxnSpPr>
        <p:spPr>
          <a:xfrm rot="5400000" flipH="1" flipV="1">
            <a:off x="7199745" y="1055338"/>
            <a:ext cx="167842" cy="3374841"/>
          </a:xfrm>
          <a:prstGeom prst="curvedConnector3">
            <a:avLst>
              <a:gd name="adj1" fmla="val 236200"/>
            </a:avLst>
          </a:prstGeom>
          <a:ln w="76200">
            <a:solidFill>
              <a:srgbClr val="38572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: curvado 43">
            <a:extLst>
              <a:ext uri="{FF2B5EF4-FFF2-40B4-BE49-F238E27FC236}">
                <a16:creationId xmlns:a16="http://schemas.microsoft.com/office/drawing/2014/main" id="{C5E99E49-4CDB-4353-6102-DBD639005BE1}"/>
              </a:ext>
            </a:extLst>
          </p:cNvPr>
          <p:cNvCxnSpPr>
            <a:cxnSpLocks/>
            <a:stCxn id="15" idx="3"/>
            <a:endCxn id="3" idx="2"/>
          </p:cNvCxnSpPr>
          <p:nvPr/>
        </p:nvCxnSpPr>
        <p:spPr>
          <a:xfrm flipV="1">
            <a:off x="3803899" y="840927"/>
            <a:ext cx="1811227" cy="3420215"/>
          </a:xfrm>
          <a:prstGeom prst="curvedConnector2">
            <a:avLst/>
          </a:prstGeom>
          <a:ln w="76200">
            <a:solidFill>
              <a:srgbClr val="40404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: curvado 72">
            <a:extLst>
              <a:ext uri="{FF2B5EF4-FFF2-40B4-BE49-F238E27FC236}">
                <a16:creationId xmlns:a16="http://schemas.microsoft.com/office/drawing/2014/main" id="{0A72B930-B0CF-FD27-07D4-5CD74DAFE96B}"/>
              </a:ext>
            </a:extLst>
          </p:cNvPr>
          <p:cNvCxnSpPr>
            <a:cxnSpLocks/>
            <a:stCxn id="2" idx="2"/>
            <a:endCxn id="4" idx="1"/>
          </p:cNvCxnSpPr>
          <p:nvPr/>
        </p:nvCxnSpPr>
        <p:spPr>
          <a:xfrm rot="16200000" flipH="1">
            <a:off x="2804570" y="836192"/>
            <a:ext cx="800176" cy="3620681"/>
          </a:xfrm>
          <a:prstGeom prst="curvedConnector2">
            <a:avLst/>
          </a:prstGeom>
          <a:ln w="76200">
            <a:solidFill>
              <a:srgbClr val="20386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: curvado 76">
            <a:extLst>
              <a:ext uri="{FF2B5EF4-FFF2-40B4-BE49-F238E27FC236}">
                <a16:creationId xmlns:a16="http://schemas.microsoft.com/office/drawing/2014/main" id="{EF79B847-0AEC-0333-AE3A-5B8A5C8B080D}"/>
              </a:ext>
            </a:extLst>
          </p:cNvPr>
          <p:cNvCxnSpPr>
            <a:cxnSpLocks/>
            <a:stCxn id="2" idx="2"/>
            <a:endCxn id="6" idx="1"/>
          </p:cNvCxnSpPr>
          <p:nvPr/>
        </p:nvCxnSpPr>
        <p:spPr>
          <a:xfrm rot="16200000" flipH="1">
            <a:off x="3629272" y="11490"/>
            <a:ext cx="2080414" cy="6550323"/>
          </a:xfrm>
          <a:prstGeom prst="curvedConnector2">
            <a:avLst/>
          </a:prstGeom>
          <a:ln w="76200">
            <a:solidFill>
              <a:srgbClr val="20386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ector: curvado 85">
            <a:extLst>
              <a:ext uri="{FF2B5EF4-FFF2-40B4-BE49-F238E27FC236}">
                <a16:creationId xmlns:a16="http://schemas.microsoft.com/office/drawing/2014/main" id="{465101FB-88E8-E83A-ADD6-6F433376F67D}"/>
              </a:ext>
            </a:extLst>
          </p:cNvPr>
          <p:cNvCxnSpPr>
            <a:cxnSpLocks/>
            <a:stCxn id="2" idx="2"/>
            <a:endCxn id="10" idx="1"/>
          </p:cNvCxnSpPr>
          <p:nvPr/>
        </p:nvCxnSpPr>
        <p:spPr>
          <a:xfrm rot="16200000" flipH="1">
            <a:off x="4319211" y="-678449"/>
            <a:ext cx="733060" cy="6582847"/>
          </a:xfrm>
          <a:prstGeom prst="curvedConnector2">
            <a:avLst/>
          </a:prstGeom>
          <a:ln w="76200">
            <a:solidFill>
              <a:srgbClr val="20386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ector: curvado 88">
            <a:extLst>
              <a:ext uri="{FF2B5EF4-FFF2-40B4-BE49-F238E27FC236}">
                <a16:creationId xmlns:a16="http://schemas.microsoft.com/office/drawing/2014/main" id="{3B70EA52-2B14-A79E-C60B-4623717BD81A}"/>
              </a:ext>
            </a:extLst>
          </p:cNvPr>
          <p:cNvCxnSpPr>
            <a:cxnSpLocks/>
            <a:stCxn id="2" idx="3"/>
            <a:endCxn id="14" idx="1"/>
          </p:cNvCxnSpPr>
          <p:nvPr/>
        </p:nvCxnSpPr>
        <p:spPr>
          <a:xfrm flipV="1">
            <a:off x="2144480" y="1921212"/>
            <a:ext cx="7862702" cy="30270"/>
          </a:xfrm>
          <a:prstGeom prst="curvedConnector3">
            <a:avLst>
              <a:gd name="adj1" fmla="val 50000"/>
            </a:avLst>
          </a:prstGeom>
          <a:ln w="76200">
            <a:solidFill>
              <a:srgbClr val="20386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ector: curvado 104">
            <a:extLst>
              <a:ext uri="{FF2B5EF4-FFF2-40B4-BE49-F238E27FC236}">
                <a16:creationId xmlns:a16="http://schemas.microsoft.com/office/drawing/2014/main" id="{190604BB-9EBD-9B1E-0822-76F71F7CB5DB}"/>
              </a:ext>
            </a:extLst>
          </p:cNvPr>
          <p:cNvCxnSpPr>
            <a:cxnSpLocks/>
            <a:stCxn id="3" idx="1"/>
            <a:endCxn id="2" idx="0"/>
          </p:cNvCxnSpPr>
          <p:nvPr/>
        </p:nvCxnSpPr>
        <p:spPr>
          <a:xfrm rot="10800000" flipV="1">
            <a:off x="1394319" y="542131"/>
            <a:ext cx="3248703" cy="1114388"/>
          </a:xfrm>
          <a:prstGeom prst="curvedConnector2">
            <a:avLst/>
          </a:prstGeom>
          <a:ln w="76200">
            <a:solidFill>
              <a:srgbClr val="8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ector: curvado 109">
            <a:extLst>
              <a:ext uri="{FF2B5EF4-FFF2-40B4-BE49-F238E27FC236}">
                <a16:creationId xmlns:a16="http://schemas.microsoft.com/office/drawing/2014/main" id="{B79CD69D-7AC4-B12C-942B-4D934D218FAA}"/>
              </a:ext>
            </a:extLst>
          </p:cNvPr>
          <p:cNvCxnSpPr>
            <a:cxnSpLocks/>
            <a:stCxn id="3" idx="2"/>
            <a:endCxn id="10" idx="1"/>
          </p:cNvCxnSpPr>
          <p:nvPr/>
        </p:nvCxnSpPr>
        <p:spPr>
          <a:xfrm rot="16200000" flipH="1">
            <a:off x="5726856" y="729196"/>
            <a:ext cx="2138578" cy="2362039"/>
          </a:xfrm>
          <a:prstGeom prst="curvedConnector2">
            <a:avLst/>
          </a:prstGeom>
          <a:ln w="76200">
            <a:solidFill>
              <a:srgbClr val="8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ector: curvado 113">
            <a:extLst>
              <a:ext uri="{FF2B5EF4-FFF2-40B4-BE49-F238E27FC236}">
                <a16:creationId xmlns:a16="http://schemas.microsoft.com/office/drawing/2014/main" id="{EA21B126-FE3A-4079-6855-30C223C26ADF}"/>
              </a:ext>
            </a:extLst>
          </p:cNvPr>
          <p:cNvCxnSpPr>
            <a:cxnSpLocks/>
            <a:stCxn id="3" idx="3"/>
            <a:endCxn id="8" idx="0"/>
          </p:cNvCxnSpPr>
          <p:nvPr/>
        </p:nvCxnSpPr>
        <p:spPr>
          <a:xfrm>
            <a:off x="6587231" y="542131"/>
            <a:ext cx="3402059" cy="5171104"/>
          </a:xfrm>
          <a:prstGeom prst="curvedConnector2">
            <a:avLst/>
          </a:prstGeom>
          <a:ln w="76200">
            <a:solidFill>
              <a:srgbClr val="8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ector: curvado 118">
            <a:extLst>
              <a:ext uri="{FF2B5EF4-FFF2-40B4-BE49-F238E27FC236}">
                <a16:creationId xmlns:a16="http://schemas.microsoft.com/office/drawing/2014/main" id="{00B647A8-174B-C8B6-E497-D74960587E29}"/>
              </a:ext>
            </a:extLst>
          </p:cNvPr>
          <p:cNvCxnSpPr>
            <a:cxnSpLocks/>
            <a:stCxn id="3" idx="3"/>
            <a:endCxn id="14" idx="0"/>
          </p:cNvCxnSpPr>
          <p:nvPr/>
        </p:nvCxnSpPr>
        <p:spPr>
          <a:xfrm>
            <a:off x="6587231" y="542131"/>
            <a:ext cx="4019058" cy="1244844"/>
          </a:xfrm>
          <a:prstGeom prst="curvedConnector2">
            <a:avLst/>
          </a:prstGeom>
          <a:ln w="76200">
            <a:solidFill>
              <a:srgbClr val="8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ector: curvado 121">
            <a:extLst>
              <a:ext uri="{FF2B5EF4-FFF2-40B4-BE49-F238E27FC236}">
                <a16:creationId xmlns:a16="http://schemas.microsoft.com/office/drawing/2014/main" id="{64BB5DC6-F4DB-519A-9D58-054AE49AE9CA}"/>
              </a:ext>
            </a:extLst>
          </p:cNvPr>
          <p:cNvCxnSpPr>
            <a:cxnSpLocks/>
            <a:stCxn id="6" idx="1"/>
            <a:endCxn id="4" idx="2"/>
          </p:cNvCxnSpPr>
          <p:nvPr/>
        </p:nvCxnSpPr>
        <p:spPr>
          <a:xfrm rot="10800000">
            <a:off x="5596247" y="3266563"/>
            <a:ext cx="2348395" cy="1060296"/>
          </a:xfrm>
          <a:prstGeom prst="curvedConnector2">
            <a:avLst/>
          </a:prstGeom>
          <a:ln w="76200">
            <a:solidFill>
              <a:srgbClr val="7F6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ector: curvado 136">
            <a:extLst>
              <a:ext uri="{FF2B5EF4-FFF2-40B4-BE49-F238E27FC236}">
                <a16:creationId xmlns:a16="http://schemas.microsoft.com/office/drawing/2014/main" id="{5FEC0BBB-D999-19B0-6930-17C663F18A4D}"/>
              </a:ext>
            </a:extLst>
          </p:cNvPr>
          <p:cNvCxnSpPr>
            <a:cxnSpLocks/>
            <a:stCxn id="6" idx="3"/>
          </p:cNvCxnSpPr>
          <p:nvPr/>
        </p:nvCxnSpPr>
        <p:spPr>
          <a:xfrm>
            <a:off x="9291552" y="4326859"/>
            <a:ext cx="669510" cy="1377454"/>
          </a:xfrm>
          <a:prstGeom prst="curvedConnector2">
            <a:avLst/>
          </a:prstGeom>
          <a:ln w="76200">
            <a:solidFill>
              <a:srgbClr val="7F6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ector: curvado 139">
            <a:extLst>
              <a:ext uri="{FF2B5EF4-FFF2-40B4-BE49-F238E27FC236}">
                <a16:creationId xmlns:a16="http://schemas.microsoft.com/office/drawing/2014/main" id="{F41D0B92-8921-5F39-10EE-2ABEAB6B1EEF}"/>
              </a:ext>
            </a:extLst>
          </p:cNvPr>
          <p:cNvCxnSpPr>
            <a:cxnSpLocks/>
            <a:stCxn id="6" idx="1"/>
            <a:endCxn id="10" idx="1"/>
          </p:cNvCxnSpPr>
          <p:nvPr/>
        </p:nvCxnSpPr>
        <p:spPr>
          <a:xfrm rot="10800000" flipH="1">
            <a:off x="7944641" y="2979505"/>
            <a:ext cx="32524" cy="1347354"/>
          </a:xfrm>
          <a:prstGeom prst="curvedConnector3">
            <a:avLst>
              <a:gd name="adj1" fmla="val -702866"/>
            </a:avLst>
          </a:prstGeom>
          <a:ln w="76200">
            <a:solidFill>
              <a:srgbClr val="7F6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ector: curvado 146">
            <a:extLst>
              <a:ext uri="{FF2B5EF4-FFF2-40B4-BE49-F238E27FC236}">
                <a16:creationId xmlns:a16="http://schemas.microsoft.com/office/drawing/2014/main" id="{A849F425-D046-985F-1214-85CC01AA6780}"/>
              </a:ext>
            </a:extLst>
          </p:cNvPr>
          <p:cNvCxnSpPr>
            <a:cxnSpLocks/>
            <a:stCxn id="2" idx="2"/>
            <a:endCxn id="8" idx="1"/>
          </p:cNvCxnSpPr>
          <p:nvPr/>
        </p:nvCxnSpPr>
        <p:spPr>
          <a:xfrm rot="16200000" flipH="1">
            <a:off x="3483941" y="156822"/>
            <a:ext cx="3798729" cy="7977974"/>
          </a:xfrm>
          <a:prstGeom prst="curvedConnector2">
            <a:avLst/>
          </a:prstGeom>
          <a:ln w="76200">
            <a:solidFill>
              <a:srgbClr val="20386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ector: curvado 149">
            <a:extLst>
              <a:ext uri="{FF2B5EF4-FFF2-40B4-BE49-F238E27FC236}">
                <a16:creationId xmlns:a16="http://schemas.microsoft.com/office/drawing/2014/main" id="{4AD3DFCD-4F3C-B402-DB7E-4C4AB1B5235B}"/>
              </a:ext>
            </a:extLst>
          </p:cNvPr>
          <p:cNvCxnSpPr>
            <a:cxnSpLocks/>
            <a:stCxn id="8" idx="0"/>
            <a:endCxn id="6" idx="3"/>
          </p:cNvCxnSpPr>
          <p:nvPr/>
        </p:nvCxnSpPr>
        <p:spPr>
          <a:xfrm rot="16200000" flipV="1">
            <a:off x="8947233" y="4671178"/>
            <a:ext cx="1386376" cy="697738"/>
          </a:xfrm>
          <a:prstGeom prst="curvedConnector2">
            <a:avLst/>
          </a:prstGeom>
          <a:ln w="76200">
            <a:solidFill>
              <a:srgbClr val="6600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ector: curvado 152">
            <a:extLst>
              <a:ext uri="{FF2B5EF4-FFF2-40B4-BE49-F238E27FC236}">
                <a16:creationId xmlns:a16="http://schemas.microsoft.com/office/drawing/2014/main" id="{F1ED62EB-F81F-DFB9-8897-DBA116B87631}"/>
              </a:ext>
            </a:extLst>
          </p:cNvPr>
          <p:cNvCxnSpPr>
            <a:cxnSpLocks/>
            <a:stCxn id="8" idx="3"/>
            <a:endCxn id="10" idx="3"/>
          </p:cNvCxnSpPr>
          <p:nvPr/>
        </p:nvCxnSpPr>
        <p:spPr>
          <a:xfrm flipH="1" flipV="1">
            <a:off x="9965008" y="2979505"/>
            <a:ext cx="641280" cy="3065669"/>
          </a:xfrm>
          <a:prstGeom prst="curvedConnector3">
            <a:avLst>
              <a:gd name="adj1" fmla="val -93259"/>
            </a:avLst>
          </a:prstGeom>
          <a:ln w="76200">
            <a:solidFill>
              <a:srgbClr val="6600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ector: curvado 155">
            <a:extLst>
              <a:ext uri="{FF2B5EF4-FFF2-40B4-BE49-F238E27FC236}">
                <a16:creationId xmlns:a16="http://schemas.microsoft.com/office/drawing/2014/main" id="{69E4D9D0-521E-473B-4E00-45B35D183388}"/>
              </a:ext>
            </a:extLst>
          </p:cNvPr>
          <p:cNvCxnSpPr>
            <a:cxnSpLocks/>
            <a:stCxn id="10" idx="3"/>
            <a:endCxn id="14" idx="2"/>
          </p:cNvCxnSpPr>
          <p:nvPr/>
        </p:nvCxnSpPr>
        <p:spPr>
          <a:xfrm flipV="1">
            <a:off x="9965008" y="2055449"/>
            <a:ext cx="641281" cy="924056"/>
          </a:xfrm>
          <a:prstGeom prst="curvedConnector2">
            <a:avLst/>
          </a:prstGeom>
          <a:ln w="76200">
            <a:solidFill>
              <a:srgbClr val="0066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ector: curvado 164">
            <a:extLst>
              <a:ext uri="{FF2B5EF4-FFF2-40B4-BE49-F238E27FC236}">
                <a16:creationId xmlns:a16="http://schemas.microsoft.com/office/drawing/2014/main" id="{FBDE3DBC-4ED9-248E-4C00-552C10A94CC7}"/>
              </a:ext>
            </a:extLst>
          </p:cNvPr>
          <p:cNvCxnSpPr>
            <a:cxnSpLocks/>
            <a:stCxn id="12" idx="1"/>
            <a:endCxn id="2" idx="2"/>
          </p:cNvCxnSpPr>
          <p:nvPr/>
        </p:nvCxnSpPr>
        <p:spPr>
          <a:xfrm rot="10800000">
            <a:off x="1394318" y="2246446"/>
            <a:ext cx="2042204" cy="3631625"/>
          </a:xfrm>
          <a:prstGeom prst="curvedConnector2">
            <a:avLst/>
          </a:prstGeom>
          <a:ln w="76200">
            <a:solidFill>
              <a:srgbClr val="843C0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ector: curvado 168">
            <a:extLst>
              <a:ext uri="{FF2B5EF4-FFF2-40B4-BE49-F238E27FC236}">
                <a16:creationId xmlns:a16="http://schemas.microsoft.com/office/drawing/2014/main" id="{7541EBE7-5AAC-3551-0151-525D2C48813C}"/>
              </a:ext>
            </a:extLst>
          </p:cNvPr>
          <p:cNvCxnSpPr>
            <a:cxnSpLocks/>
            <a:stCxn id="12" idx="3"/>
            <a:endCxn id="8" idx="1"/>
          </p:cNvCxnSpPr>
          <p:nvPr/>
        </p:nvCxnSpPr>
        <p:spPr>
          <a:xfrm>
            <a:off x="5300357" y="5878070"/>
            <a:ext cx="4071935" cy="167104"/>
          </a:xfrm>
          <a:prstGeom prst="curvedConnector3">
            <a:avLst>
              <a:gd name="adj1" fmla="val 50000"/>
            </a:avLst>
          </a:prstGeom>
          <a:ln w="76200">
            <a:solidFill>
              <a:srgbClr val="843C0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Conector: curvado 171">
            <a:extLst>
              <a:ext uri="{FF2B5EF4-FFF2-40B4-BE49-F238E27FC236}">
                <a16:creationId xmlns:a16="http://schemas.microsoft.com/office/drawing/2014/main" id="{5251D899-E222-C4F1-1C92-003964B0B2B9}"/>
              </a:ext>
            </a:extLst>
          </p:cNvPr>
          <p:cNvCxnSpPr>
            <a:cxnSpLocks/>
            <a:stCxn id="12" idx="3"/>
            <a:endCxn id="10" idx="2"/>
          </p:cNvCxnSpPr>
          <p:nvPr/>
        </p:nvCxnSpPr>
        <p:spPr>
          <a:xfrm flipV="1">
            <a:off x="5300357" y="3300173"/>
            <a:ext cx="3670730" cy="2577897"/>
          </a:xfrm>
          <a:prstGeom prst="curvedConnector2">
            <a:avLst/>
          </a:prstGeom>
          <a:ln w="76200">
            <a:solidFill>
              <a:srgbClr val="843C0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ector: curvado 174">
            <a:extLst>
              <a:ext uri="{FF2B5EF4-FFF2-40B4-BE49-F238E27FC236}">
                <a16:creationId xmlns:a16="http://schemas.microsoft.com/office/drawing/2014/main" id="{719F7988-7515-19F0-675F-B1B19EB2F89C}"/>
              </a:ext>
            </a:extLst>
          </p:cNvPr>
          <p:cNvCxnSpPr>
            <a:cxnSpLocks/>
            <a:stCxn id="12" idx="3"/>
            <a:endCxn id="14" idx="2"/>
          </p:cNvCxnSpPr>
          <p:nvPr/>
        </p:nvCxnSpPr>
        <p:spPr>
          <a:xfrm flipV="1">
            <a:off x="5300357" y="2055449"/>
            <a:ext cx="5305932" cy="3822621"/>
          </a:xfrm>
          <a:prstGeom prst="curvedConnector2">
            <a:avLst/>
          </a:prstGeom>
          <a:ln w="76200">
            <a:solidFill>
              <a:srgbClr val="843C0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Conector: curvado 181">
            <a:extLst>
              <a:ext uri="{FF2B5EF4-FFF2-40B4-BE49-F238E27FC236}">
                <a16:creationId xmlns:a16="http://schemas.microsoft.com/office/drawing/2014/main" id="{89EBC346-DD43-93B8-0068-A05F2AE4E341}"/>
              </a:ext>
            </a:extLst>
          </p:cNvPr>
          <p:cNvCxnSpPr>
            <a:cxnSpLocks/>
            <a:stCxn id="15" idx="1"/>
            <a:endCxn id="2" idx="2"/>
          </p:cNvCxnSpPr>
          <p:nvPr/>
        </p:nvCxnSpPr>
        <p:spPr>
          <a:xfrm rot="10800000">
            <a:off x="1394318" y="2246446"/>
            <a:ext cx="1066094" cy="2014697"/>
          </a:xfrm>
          <a:prstGeom prst="curvedConnector2">
            <a:avLst/>
          </a:prstGeom>
          <a:ln w="76200">
            <a:solidFill>
              <a:srgbClr val="40404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Conector: curvado 184">
            <a:extLst>
              <a:ext uri="{FF2B5EF4-FFF2-40B4-BE49-F238E27FC236}">
                <a16:creationId xmlns:a16="http://schemas.microsoft.com/office/drawing/2014/main" id="{3782CAB0-02A8-EE80-17C6-5B05CC85AADE}"/>
              </a:ext>
            </a:extLst>
          </p:cNvPr>
          <p:cNvCxnSpPr>
            <a:cxnSpLocks/>
            <a:stCxn id="15" idx="2"/>
            <a:endCxn id="8" idx="1"/>
          </p:cNvCxnSpPr>
          <p:nvPr/>
        </p:nvCxnSpPr>
        <p:spPr>
          <a:xfrm rot="16200000" flipH="1">
            <a:off x="5555037" y="2227919"/>
            <a:ext cx="1394374" cy="6240136"/>
          </a:xfrm>
          <a:prstGeom prst="curvedConnector2">
            <a:avLst/>
          </a:prstGeom>
          <a:ln w="76200">
            <a:solidFill>
              <a:srgbClr val="40404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Conector: curvado 187">
            <a:extLst>
              <a:ext uri="{FF2B5EF4-FFF2-40B4-BE49-F238E27FC236}">
                <a16:creationId xmlns:a16="http://schemas.microsoft.com/office/drawing/2014/main" id="{4CDDA682-602F-A440-98FA-E38EA39916B1}"/>
              </a:ext>
            </a:extLst>
          </p:cNvPr>
          <p:cNvCxnSpPr>
            <a:cxnSpLocks/>
            <a:stCxn id="15" idx="3"/>
            <a:endCxn id="10" idx="2"/>
          </p:cNvCxnSpPr>
          <p:nvPr/>
        </p:nvCxnSpPr>
        <p:spPr>
          <a:xfrm flipV="1">
            <a:off x="3803899" y="3300173"/>
            <a:ext cx="5167188" cy="960969"/>
          </a:xfrm>
          <a:prstGeom prst="curvedConnector2">
            <a:avLst/>
          </a:prstGeom>
          <a:ln w="76200">
            <a:solidFill>
              <a:srgbClr val="40404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>
            <a:extLst>
              <a:ext uri="{FF2B5EF4-FFF2-40B4-BE49-F238E27FC236}">
                <a16:creationId xmlns:a16="http://schemas.microsoft.com/office/drawing/2014/main" id="{1796B239-3330-B673-BB44-B50ED5951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4155" y="1656519"/>
            <a:ext cx="1500325" cy="589926"/>
          </a:xfrm>
          <a:solidFill>
            <a:schemeClr val="accent1">
              <a:lumMod val="5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s-CL" sz="2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GESTIÓN DE PROCESOS</a:t>
            </a:r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F87865E5-CD17-A8B8-E08E-91765BB4AB47}"/>
              </a:ext>
            </a:extLst>
          </p:cNvPr>
          <p:cNvSpPr txBox="1">
            <a:spLocks/>
          </p:cNvSpPr>
          <p:nvPr/>
        </p:nvSpPr>
        <p:spPr>
          <a:xfrm>
            <a:off x="4643021" y="243334"/>
            <a:ext cx="1944210" cy="597593"/>
          </a:xfrm>
          <a:prstGeom prst="rect">
            <a:avLst/>
          </a:prstGeom>
          <a:solidFill>
            <a:srgbClr val="800000"/>
          </a:solidFill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2200" b="1" i="0" u="none" strike="noStrike" kern="1200" cap="none" spc="0" normalizeH="0" baseline="0" noProof="0" dirty="0">
                <a:ln>
                  <a:noFill/>
                </a:ln>
                <a:solidFill>
                  <a:srgbClr val="FF5050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FORTALECIMIENTO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2200" b="1" i="0" u="none" strike="noStrike" kern="1200" cap="none" spc="0" normalizeH="0" baseline="0" noProof="0" dirty="0">
                <a:ln>
                  <a:noFill/>
                </a:ln>
                <a:solidFill>
                  <a:srgbClr val="FF5050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DE COMPETENCIAS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944B1D5F-9C30-51C8-5084-786CEA856EC8}"/>
              </a:ext>
            </a:extLst>
          </p:cNvPr>
          <p:cNvSpPr txBox="1">
            <a:spLocks/>
          </p:cNvSpPr>
          <p:nvPr/>
        </p:nvSpPr>
        <p:spPr>
          <a:xfrm>
            <a:off x="5014999" y="2826679"/>
            <a:ext cx="1162494" cy="439884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2400" b="1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40000"/>
                    <a:lumOff val="60000"/>
                  </a:srgbClr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PMG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E3AFE6F5-50E7-570D-9D78-199D0ED6CC94}"/>
              </a:ext>
            </a:extLst>
          </p:cNvPr>
          <p:cNvSpPr txBox="1">
            <a:spLocks/>
          </p:cNvSpPr>
          <p:nvPr/>
        </p:nvSpPr>
        <p:spPr>
          <a:xfrm>
            <a:off x="7944641" y="4025523"/>
            <a:ext cx="1346911" cy="602672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2000" b="1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40000"/>
                    <a:lumOff val="60000"/>
                  </a:srgbClr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ENCUESTA SUBDERE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AD846181-A5B1-C672-5FDD-228B141E332E}"/>
              </a:ext>
            </a:extLst>
          </p:cNvPr>
          <p:cNvSpPr txBox="1">
            <a:spLocks/>
          </p:cNvSpPr>
          <p:nvPr/>
        </p:nvSpPr>
        <p:spPr>
          <a:xfrm>
            <a:off x="9372292" y="5713235"/>
            <a:ext cx="1233996" cy="663877"/>
          </a:xfrm>
          <a:prstGeom prst="rect">
            <a:avLst/>
          </a:prstGeom>
          <a:solidFill>
            <a:srgbClr val="6600CC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2200" b="1" i="0" u="none" strike="noStrike" kern="1200" cap="none" spc="0" normalizeH="0" baseline="0" noProof="0" dirty="0">
                <a:ln>
                  <a:noFill/>
                </a:ln>
                <a:solidFill>
                  <a:srgbClr val="FF99FF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PLAN DE MEJORA</a:t>
            </a: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3FF418E6-E641-C9D1-2C2D-DDBF8089C697}"/>
              </a:ext>
            </a:extLst>
          </p:cNvPr>
          <p:cNvSpPr txBox="1">
            <a:spLocks/>
          </p:cNvSpPr>
          <p:nvPr/>
        </p:nvSpPr>
        <p:spPr>
          <a:xfrm>
            <a:off x="7977165" y="2658837"/>
            <a:ext cx="1987843" cy="641336"/>
          </a:xfrm>
          <a:prstGeom prst="rect">
            <a:avLst/>
          </a:prstGeom>
          <a:solidFill>
            <a:srgbClr val="006666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2200" b="1" i="0" u="none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PLAN ESTRATÉGICO </a:t>
            </a: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77C8D229-7997-CEE9-3D8D-DDF2C84A7C66}"/>
              </a:ext>
            </a:extLst>
          </p:cNvPr>
          <p:cNvSpPr txBox="1">
            <a:spLocks/>
          </p:cNvSpPr>
          <p:nvPr/>
        </p:nvSpPr>
        <p:spPr>
          <a:xfrm>
            <a:off x="3436522" y="5576734"/>
            <a:ext cx="1863835" cy="602672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40000"/>
                    <a:lumOff val="60000"/>
                  </a:srgbClr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PLAN DE COMUNICACIONES</a:t>
            </a:r>
          </a:p>
        </p:txBody>
      </p:sp>
      <p:sp>
        <p:nvSpPr>
          <p:cNvPr id="14" name="Título 1">
            <a:extLst>
              <a:ext uri="{FF2B5EF4-FFF2-40B4-BE49-F238E27FC236}">
                <a16:creationId xmlns:a16="http://schemas.microsoft.com/office/drawing/2014/main" id="{27408C2E-BBAE-8545-D353-F1AE8D29F90A}"/>
              </a:ext>
            </a:extLst>
          </p:cNvPr>
          <p:cNvSpPr txBox="1">
            <a:spLocks/>
          </p:cNvSpPr>
          <p:nvPr/>
        </p:nvSpPr>
        <p:spPr>
          <a:xfrm>
            <a:off x="10007182" y="1786975"/>
            <a:ext cx="1198213" cy="268474"/>
          </a:xfrm>
          <a:prstGeom prst="rect">
            <a:avLst/>
          </a:prstGeom>
          <a:solidFill>
            <a:srgbClr val="80800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2000" b="1" i="0" u="none" strike="noStrike" kern="1200" cap="none" spc="0" normalizeH="0" baseline="0" noProof="0" dirty="0">
                <a:ln>
                  <a:noFill/>
                </a:ln>
                <a:solidFill>
                  <a:srgbClr val="CCFF66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PLADECO</a:t>
            </a:r>
          </a:p>
        </p:txBody>
      </p:sp>
      <p:cxnSp>
        <p:nvCxnSpPr>
          <p:cNvPr id="426" name="Conector: curvado 425">
            <a:extLst>
              <a:ext uri="{FF2B5EF4-FFF2-40B4-BE49-F238E27FC236}">
                <a16:creationId xmlns:a16="http://schemas.microsoft.com/office/drawing/2014/main" id="{62C7279E-4C9F-21ED-48F2-A9A24058895D}"/>
              </a:ext>
            </a:extLst>
          </p:cNvPr>
          <p:cNvCxnSpPr>
            <a:cxnSpLocks/>
            <a:stCxn id="4" idx="0"/>
            <a:endCxn id="2" idx="3"/>
          </p:cNvCxnSpPr>
          <p:nvPr/>
        </p:nvCxnSpPr>
        <p:spPr>
          <a:xfrm rot="16200000" flipV="1">
            <a:off x="3432765" y="663198"/>
            <a:ext cx="875197" cy="3451766"/>
          </a:xfrm>
          <a:prstGeom prst="curvedConnector2">
            <a:avLst/>
          </a:prstGeom>
          <a:ln w="76200">
            <a:solidFill>
              <a:srgbClr val="38572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9" name="Conector: curvado 448">
            <a:extLst>
              <a:ext uri="{FF2B5EF4-FFF2-40B4-BE49-F238E27FC236}">
                <a16:creationId xmlns:a16="http://schemas.microsoft.com/office/drawing/2014/main" id="{A9DDC7BD-242D-8604-A798-A8B859F0B18D}"/>
              </a:ext>
            </a:extLst>
          </p:cNvPr>
          <p:cNvCxnSpPr>
            <a:cxnSpLocks/>
          </p:cNvCxnSpPr>
          <p:nvPr/>
        </p:nvCxnSpPr>
        <p:spPr>
          <a:xfrm rot="10800000">
            <a:off x="1394318" y="2246444"/>
            <a:ext cx="7977974" cy="3798729"/>
          </a:xfrm>
          <a:prstGeom prst="curvedConnector2">
            <a:avLst/>
          </a:prstGeom>
          <a:ln w="76200">
            <a:solidFill>
              <a:srgbClr val="6600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ítulo 1">
            <a:extLst>
              <a:ext uri="{FF2B5EF4-FFF2-40B4-BE49-F238E27FC236}">
                <a16:creationId xmlns:a16="http://schemas.microsoft.com/office/drawing/2014/main" id="{0A03DE76-D977-7C0E-90BE-9E68616FFC8F}"/>
              </a:ext>
            </a:extLst>
          </p:cNvPr>
          <p:cNvSpPr txBox="1">
            <a:spLocks/>
          </p:cNvSpPr>
          <p:nvPr/>
        </p:nvSpPr>
        <p:spPr>
          <a:xfrm>
            <a:off x="2460412" y="3871483"/>
            <a:ext cx="1343487" cy="77931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CONVENIO UTEM</a:t>
            </a:r>
          </a:p>
        </p:txBody>
      </p:sp>
      <p:sp>
        <p:nvSpPr>
          <p:cNvPr id="30" name="Título 1">
            <a:extLst>
              <a:ext uri="{FF2B5EF4-FFF2-40B4-BE49-F238E27FC236}">
                <a16:creationId xmlns:a16="http://schemas.microsoft.com/office/drawing/2014/main" id="{1305C77D-9E0F-E5EE-506D-DBF89149C7FA}"/>
              </a:ext>
            </a:extLst>
          </p:cNvPr>
          <p:cNvSpPr txBox="1">
            <a:spLocks/>
          </p:cNvSpPr>
          <p:nvPr/>
        </p:nvSpPr>
        <p:spPr>
          <a:xfrm rot="502761">
            <a:off x="2335530" y="2781687"/>
            <a:ext cx="1751307" cy="32257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12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Cumplimiento de Objetivos</a:t>
            </a:r>
          </a:p>
        </p:txBody>
      </p:sp>
      <p:sp>
        <p:nvSpPr>
          <p:cNvPr id="31" name="Título 1">
            <a:extLst>
              <a:ext uri="{FF2B5EF4-FFF2-40B4-BE49-F238E27FC236}">
                <a16:creationId xmlns:a16="http://schemas.microsoft.com/office/drawing/2014/main" id="{C13369A5-88FB-3C2B-1B37-4AF368B7D096}"/>
              </a:ext>
            </a:extLst>
          </p:cNvPr>
          <p:cNvSpPr txBox="1">
            <a:spLocks/>
          </p:cNvSpPr>
          <p:nvPr/>
        </p:nvSpPr>
        <p:spPr>
          <a:xfrm>
            <a:off x="6411333" y="2839030"/>
            <a:ext cx="1042131" cy="28091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1200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Gestion</a:t>
            </a:r>
            <a:r>
              <a:rPr lang="es-CL" sz="12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 por Procesos</a:t>
            </a:r>
          </a:p>
        </p:txBody>
      </p:sp>
      <p:sp>
        <p:nvSpPr>
          <p:cNvPr id="32" name="Título 1">
            <a:extLst>
              <a:ext uri="{FF2B5EF4-FFF2-40B4-BE49-F238E27FC236}">
                <a16:creationId xmlns:a16="http://schemas.microsoft.com/office/drawing/2014/main" id="{4476DB39-426F-3EDF-577C-DEFF8740698D}"/>
              </a:ext>
            </a:extLst>
          </p:cNvPr>
          <p:cNvSpPr txBox="1">
            <a:spLocks/>
          </p:cNvSpPr>
          <p:nvPr/>
        </p:nvSpPr>
        <p:spPr>
          <a:xfrm rot="726679">
            <a:off x="4029237" y="3905439"/>
            <a:ext cx="1751307" cy="22134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12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Mejora de </a:t>
            </a:r>
            <a:r>
              <a:rPr lang="es-CL" sz="1200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evaluacion</a:t>
            </a:r>
            <a:endParaRPr lang="es-CL" sz="1200" b="1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33" name="Título 1">
            <a:extLst>
              <a:ext uri="{FF2B5EF4-FFF2-40B4-BE49-F238E27FC236}">
                <a16:creationId xmlns:a16="http://schemas.microsoft.com/office/drawing/2014/main" id="{69A5ECD2-03F1-5E79-5353-F413A3993379}"/>
              </a:ext>
            </a:extLst>
          </p:cNvPr>
          <p:cNvSpPr txBox="1">
            <a:spLocks/>
          </p:cNvSpPr>
          <p:nvPr/>
        </p:nvSpPr>
        <p:spPr>
          <a:xfrm>
            <a:off x="5504359" y="1808478"/>
            <a:ext cx="1751307" cy="22134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12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Alineación de objetivos</a:t>
            </a:r>
          </a:p>
        </p:txBody>
      </p:sp>
      <p:sp>
        <p:nvSpPr>
          <p:cNvPr id="35" name="Título 1">
            <a:extLst>
              <a:ext uri="{FF2B5EF4-FFF2-40B4-BE49-F238E27FC236}">
                <a16:creationId xmlns:a16="http://schemas.microsoft.com/office/drawing/2014/main" id="{9685E0B2-65F9-BF1B-E9D6-2EFF99E9FB10}"/>
              </a:ext>
            </a:extLst>
          </p:cNvPr>
          <p:cNvSpPr txBox="1">
            <a:spLocks/>
          </p:cNvSpPr>
          <p:nvPr/>
        </p:nvSpPr>
        <p:spPr>
          <a:xfrm rot="20593607">
            <a:off x="1854524" y="724931"/>
            <a:ext cx="1816424" cy="231989"/>
          </a:xfrm>
          <a:prstGeom prst="rect">
            <a:avLst/>
          </a:prstGeom>
          <a:solidFill>
            <a:srgbClr val="800000"/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100" b="1" dirty="0">
                <a:solidFill>
                  <a:srgbClr val="FF5050"/>
                </a:solidFill>
                <a:latin typeface="Calibri" panose="020F0502020204030204"/>
              </a:rPr>
              <a:t>Metodologías de gestión</a:t>
            </a:r>
            <a:endParaRPr kumimoji="0" lang="es-CL" sz="1100" b="1" i="0" u="none" strike="noStrike" kern="1200" cap="none" spc="0" normalizeH="0" baseline="0" noProof="0" dirty="0">
              <a:ln>
                <a:noFill/>
              </a:ln>
              <a:solidFill>
                <a:srgbClr val="FF5050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36" name="Título 1">
            <a:extLst>
              <a:ext uri="{FF2B5EF4-FFF2-40B4-BE49-F238E27FC236}">
                <a16:creationId xmlns:a16="http://schemas.microsoft.com/office/drawing/2014/main" id="{94C6B584-325B-DE57-290A-3FADDEA042B7}"/>
              </a:ext>
            </a:extLst>
          </p:cNvPr>
          <p:cNvSpPr txBox="1">
            <a:spLocks/>
          </p:cNvSpPr>
          <p:nvPr/>
        </p:nvSpPr>
        <p:spPr>
          <a:xfrm rot="2255410">
            <a:off x="5763601" y="2228066"/>
            <a:ext cx="1476447" cy="231989"/>
          </a:xfrm>
          <a:prstGeom prst="rect">
            <a:avLst/>
          </a:prstGeom>
          <a:solidFill>
            <a:srgbClr val="800000"/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100" b="1" dirty="0">
                <a:solidFill>
                  <a:srgbClr val="FF5050"/>
                </a:solidFill>
                <a:latin typeface="Calibri" panose="020F0502020204030204"/>
              </a:rPr>
              <a:t>Habilidades Directivas</a:t>
            </a:r>
            <a:endParaRPr kumimoji="0" lang="es-CL" sz="1100" b="1" i="0" u="none" strike="noStrike" kern="1200" cap="none" spc="0" normalizeH="0" baseline="0" noProof="0" dirty="0">
              <a:ln>
                <a:noFill/>
              </a:ln>
              <a:solidFill>
                <a:srgbClr val="FF5050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38" name="Título 1">
            <a:extLst>
              <a:ext uri="{FF2B5EF4-FFF2-40B4-BE49-F238E27FC236}">
                <a16:creationId xmlns:a16="http://schemas.microsoft.com/office/drawing/2014/main" id="{35EAAC4F-C623-7D47-6D2A-9839112FB7AD}"/>
              </a:ext>
            </a:extLst>
          </p:cNvPr>
          <p:cNvSpPr txBox="1">
            <a:spLocks/>
          </p:cNvSpPr>
          <p:nvPr/>
        </p:nvSpPr>
        <p:spPr>
          <a:xfrm>
            <a:off x="8364555" y="2201874"/>
            <a:ext cx="1334439" cy="231989"/>
          </a:xfrm>
          <a:prstGeom prst="rect">
            <a:avLst/>
          </a:prstGeom>
          <a:solidFill>
            <a:srgbClr val="800000"/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100" b="1" dirty="0">
                <a:solidFill>
                  <a:srgbClr val="FF5050"/>
                </a:solidFill>
                <a:latin typeface="Calibri" panose="020F0502020204030204"/>
              </a:rPr>
              <a:t>Control de Gestión</a:t>
            </a:r>
            <a:endParaRPr kumimoji="0" lang="es-CL" sz="1100" b="1" i="0" u="none" strike="noStrike" kern="1200" cap="none" spc="0" normalizeH="0" baseline="0" noProof="0" dirty="0">
              <a:ln>
                <a:noFill/>
              </a:ln>
              <a:solidFill>
                <a:srgbClr val="FF5050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39" name="Título 1">
            <a:extLst>
              <a:ext uri="{FF2B5EF4-FFF2-40B4-BE49-F238E27FC236}">
                <a16:creationId xmlns:a16="http://schemas.microsoft.com/office/drawing/2014/main" id="{B8F3C3CC-D3A7-8D77-3F25-7FF193B18CDA}"/>
              </a:ext>
            </a:extLst>
          </p:cNvPr>
          <p:cNvSpPr txBox="1">
            <a:spLocks/>
          </p:cNvSpPr>
          <p:nvPr/>
        </p:nvSpPr>
        <p:spPr>
          <a:xfrm rot="956749">
            <a:off x="8580985" y="679585"/>
            <a:ext cx="1265763" cy="537963"/>
          </a:xfrm>
          <a:prstGeom prst="rect">
            <a:avLst/>
          </a:prstGeom>
          <a:solidFill>
            <a:srgbClr val="800000"/>
          </a:solidFill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100" b="1" dirty="0">
                <a:solidFill>
                  <a:srgbClr val="FF5050"/>
                </a:solidFill>
                <a:latin typeface="Calibri" panose="020F0502020204030204"/>
              </a:rPr>
              <a:t>Alineación de Objetivos/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100" b="1" dirty="0">
                <a:solidFill>
                  <a:srgbClr val="FF5050"/>
                </a:solidFill>
                <a:latin typeface="Calibri" panose="020F0502020204030204"/>
              </a:rPr>
              <a:t>Control de </a:t>
            </a:r>
            <a:r>
              <a:rPr lang="es-CL" sz="1100" b="1" dirty="0" err="1">
                <a:solidFill>
                  <a:srgbClr val="FF5050"/>
                </a:solidFill>
                <a:latin typeface="Calibri" panose="020F0502020204030204"/>
              </a:rPr>
              <a:t>Gestion</a:t>
            </a:r>
            <a:endParaRPr kumimoji="0" lang="es-CL" sz="1100" b="1" i="0" u="none" strike="noStrike" kern="1200" cap="none" spc="0" normalizeH="0" baseline="0" noProof="0" dirty="0">
              <a:ln>
                <a:noFill/>
              </a:ln>
              <a:solidFill>
                <a:srgbClr val="FF5050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42" name="Título 1">
            <a:extLst>
              <a:ext uri="{FF2B5EF4-FFF2-40B4-BE49-F238E27FC236}">
                <a16:creationId xmlns:a16="http://schemas.microsoft.com/office/drawing/2014/main" id="{96292069-EAC9-63A2-F926-10A854E785E5}"/>
              </a:ext>
            </a:extLst>
          </p:cNvPr>
          <p:cNvSpPr txBox="1">
            <a:spLocks/>
          </p:cNvSpPr>
          <p:nvPr/>
        </p:nvSpPr>
        <p:spPr>
          <a:xfrm rot="726679">
            <a:off x="5616640" y="5488579"/>
            <a:ext cx="1751307" cy="38020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12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Metodologías de gestión de procesos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03C1219E-08DC-A726-9BB5-D215570D5868}"/>
              </a:ext>
            </a:extLst>
          </p:cNvPr>
          <p:cNvSpPr txBox="1">
            <a:spLocks/>
          </p:cNvSpPr>
          <p:nvPr/>
        </p:nvSpPr>
        <p:spPr>
          <a:xfrm>
            <a:off x="5139947" y="1509332"/>
            <a:ext cx="1162494" cy="31792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050" b="1" dirty="0">
                <a:solidFill>
                  <a:srgbClr val="70AD47">
                    <a:lumMod val="40000"/>
                    <a:lumOff val="60000"/>
                  </a:srgbClr>
                </a:solidFill>
                <a:latin typeface="Calibri" panose="020F0502020204030204"/>
              </a:rPr>
              <a:t>Apalancamiento de objetivos</a:t>
            </a:r>
            <a:endParaRPr kumimoji="0" lang="es-CL" sz="1050" b="1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40000"/>
                  <a:lumOff val="60000"/>
                </a:srgbClr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7CD63C6B-AF18-2CF8-2BA1-BCA7A8B140FA}"/>
              </a:ext>
            </a:extLst>
          </p:cNvPr>
          <p:cNvSpPr txBox="1">
            <a:spLocks/>
          </p:cNvSpPr>
          <p:nvPr/>
        </p:nvSpPr>
        <p:spPr>
          <a:xfrm rot="860094">
            <a:off x="3941031" y="2087875"/>
            <a:ext cx="1162494" cy="31792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050" b="1" dirty="0">
                <a:solidFill>
                  <a:srgbClr val="70AD47">
                    <a:lumMod val="40000"/>
                    <a:lumOff val="60000"/>
                  </a:srgbClr>
                </a:solidFill>
                <a:latin typeface="Calibri" panose="020F0502020204030204"/>
              </a:rPr>
              <a:t>Apalancamiento de objetivos</a:t>
            </a:r>
            <a:endParaRPr kumimoji="0" lang="es-CL" sz="1050" b="1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40000"/>
                  <a:lumOff val="60000"/>
                </a:srgbClr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E1FE193D-E3D8-2B74-CCE5-C9BE4547D232}"/>
              </a:ext>
            </a:extLst>
          </p:cNvPr>
          <p:cNvSpPr txBox="1">
            <a:spLocks/>
          </p:cNvSpPr>
          <p:nvPr/>
        </p:nvSpPr>
        <p:spPr>
          <a:xfrm rot="21311701">
            <a:off x="8082427" y="1808478"/>
            <a:ext cx="1162494" cy="31792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050" b="1" dirty="0">
                <a:solidFill>
                  <a:srgbClr val="70AD47">
                    <a:lumMod val="40000"/>
                    <a:lumOff val="60000"/>
                  </a:srgbClr>
                </a:solidFill>
                <a:latin typeface="Calibri" panose="020F0502020204030204"/>
              </a:rPr>
              <a:t>Apalancamiento de objetivos</a:t>
            </a:r>
            <a:endParaRPr kumimoji="0" lang="es-CL" sz="1050" b="1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40000"/>
                  <a:lumOff val="60000"/>
                </a:srgbClr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A40D577A-90C3-9C79-8F1D-BEDE2B58307D}"/>
              </a:ext>
            </a:extLst>
          </p:cNvPr>
          <p:cNvSpPr txBox="1">
            <a:spLocks/>
          </p:cNvSpPr>
          <p:nvPr/>
        </p:nvSpPr>
        <p:spPr>
          <a:xfrm>
            <a:off x="7116951" y="2280880"/>
            <a:ext cx="1162494" cy="31792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050" b="1" dirty="0">
                <a:solidFill>
                  <a:srgbClr val="70AD47">
                    <a:lumMod val="40000"/>
                    <a:lumOff val="60000"/>
                  </a:srgbClr>
                </a:solidFill>
                <a:latin typeface="Calibri" panose="020F0502020204030204"/>
              </a:rPr>
              <a:t>Apalancamiento de objetivos</a:t>
            </a:r>
            <a:endParaRPr kumimoji="0" lang="es-CL" sz="1050" b="1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40000"/>
                  <a:lumOff val="60000"/>
                </a:srgbClr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D1932738-877B-0F45-8FEA-432CA604A008}"/>
              </a:ext>
            </a:extLst>
          </p:cNvPr>
          <p:cNvSpPr txBox="1">
            <a:spLocks/>
          </p:cNvSpPr>
          <p:nvPr/>
        </p:nvSpPr>
        <p:spPr>
          <a:xfrm rot="1095401">
            <a:off x="6061835" y="3880130"/>
            <a:ext cx="1169626" cy="408029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defRPr/>
            </a:pPr>
            <a:r>
              <a:rPr lang="es-CL" sz="1400" b="1" dirty="0">
                <a:solidFill>
                  <a:srgbClr val="FFC000">
                    <a:lumMod val="40000"/>
                    <a:lumOff val="60000"/>
                  </a:srgbClr>
                </a:solidFill>
                <a:latin typeface="Calibri" panose="020F0502020204030204"/>
              </a:rPr>
              <a:t>Alineación de objetivos</a:t>
            </a:r>
            <a:endParaRPr kumimoji="0" lang="es-CL" sz="1400" b="1" i="0" u="none" strike="noStrike" kern="1200" cap="none" spc="0" normalizeH="0" baseline="0" noProof="0" dirty="0">
              <a:ln>
                <a:noFill/>
              </a:ln>
              <a:solidFill>
                <a:srgbClr val="FFC000">
                  <a:lumMod val="40000"/>
                  <a:lumOff val="60000"/>
                </a:srgbClr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6" name="Título 1">
            <a:extLst>
              <a:ext uri="{FF2B5EF4-FFF2-40B4-BE49-F238E27FC236}">
                <a16:creationId xmlns:a16="http://schemas.microsoft.com/office/drawing/2014/main" id="{1E8A2F3B-84D4-D6B2-B612-89D68EF01DC6}"/>
              </a:ext>
            </a:extLst>
          </p:cNvPr>
          <p:cNvSpPr txBox="1">
            <a:spLocks/>
          </p:cNvSpPr>
          <p:nvPr/>
        </p:nvSpPr>
        <p:spPr>
          <a:xfrm>
            <a:off x="7317774" y="3473018"/>
            <a:ext cx="821418" cy="27053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defPPr>
              <a:defRPr lang="es-CL"/>
            </a:defPPr>
            <a:lvl1pPr marR="0" lvl="0" indent="0" algn="ctr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1" i="0" u="none" strike="noStrike" cap="none" spc="0" normalizeH="0" baseline="0">
                <a:ln>
                  <a:noFill/>
                </a:ln>
                <a:solidFill>
                  <a:srgbClr val="FFC000">
                    <a:lumMod val="40000"/>
                    <a:lumOff val="60000"/>
                  </a:srgbClr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defRPr>
            </a:lvl1pPr>
          </a:lstStyle>
          <a:p>
            <a:r>
              <a:rPr lang="es-CL" dirty="0"/>
              <a:t>Control </a:t>
            </a:r>
          </a:p>
        </p:txBody>
      </p:sp>
      <p:sp>
        <p:nvSpPr>
          <p:cNvPr id="18" name="Título 1">
            <a:extLst>
              <a:ext uri="{FF2B5EF4-FFF2-40B4-BE49-F238E27FC236}">
                <a16:creationId xmlns:a16="http://schemas.microsoft.com/office/drawing/2014/main" id="{11600964-01DF-88D8-8A2F-0DCCC5180A88}"/>
              </a:ext>
            </a:extLst>
          </p:cNvPr>
          <p:cNvSpPr txBox="1">
            <a:spLocks/>
          </p:cNvSpPr>
          <p:nvPr/>
        </p:nvSpPr>
        <p:spPr>
          <a:xfrm>
            <a:off x="9510665" y="4908649"/>
            <a:ext cx="758896" cy="268063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400" b="1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40000"/>
                    <a:lumOff val="60000"/>
                  </a:srgbClr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Control</a:t>
            </a:r>
          </a:p>
        </p:txBody>
      </p:sp>
      <p:sp>
        <p:nvSpPr>
          <p:cNvPr id="19" name="Título 1">
            <a:extLst>
              <a:ext uri="{FF2B5EF4-FFF2-40B4-BE49-F238E27FC236}">
                <a16:creationId xmlns:a16="http://schemas.microsoft.com/office/drawing/2014/main" id="{A258AD41-95E7-060A-2F3D-C295EDD7B37B}"/>
              </a:ext>
            </a:extLst>
          </p:cNvPr>
          <p:cNvSpPr txBox="1">
            <a:spLocks/>
          </p:cNvSpPr>
          <p:nvPr/>
        </p:nvSpPr>
        <p:spPr>
          <a:xfrm rot="1310455">
            <a:off x="4250913" y="5029737"/>
            <a:ext cx="940573" cy="293947"/>
          </a:xfrm>
          <a:prstGeom prst="rect">
            <a:avLst/>
          </a:prstGeom>
          <a:solidFill>
            <a:srgbClr val="6600CC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200" b="1" i="0" u="none" strike="noStrike" kern="1200" cap="none" spc="0" normalizeH="0" baseline="0" noProof="0" dirty="0">
                <a:ln>
                  <a:noFill/>
                </a:ln>
                <a:solidFill>
                  <a:srgbClr val="FF99FF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Priorización</a:t>
            </a:r>
          </a:p>
        </p:txBody>
      </p:sp>
      <p:sp>
        <p:nvSpPr>
          <p:cNvPr id="20" name="Título 1">
            <a:extLst>
              <a:ext uri="{FF2B5EF4-FFF2-40B4-BE49-F238E27FC236}">
                <a16:creationId xmlns:a16="http://schemas.microsoft.com/office/drawing/2014/main" id="{44E25D58-4B6E-2A4F-3D17-DD57DA842513}"/>
              </a:ext>
            </a:extLst>
          </p:cNvPr>
          <p:cNvSpPr txBox="1">
            <a:spLocks/>
          </p:cNvSpPr>
          <p:nvPr/>
        </p:nvSpPr>
        <p:spPr>
          <a:xfrm>
            <a:off x="9406936" y="4798732"/>
            <a:ext cx="940573" cy="368861"/>
          </a:xfrm>
          <a:prstGeom prst="rect">
            <a:avLst/>
          </a:prstGeom>
          <a:solidFill>
            <a:srgbClr val="6600CC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200" b="1" i="0" u="none" strike="noStrike" kern="1200" cap="none" spc="0" normalizeH="0" baseline="0" noProof="0" dirty="0">
                <a:ln>
                  <a:noFill/>
                </a:ln>
                <a:solidFill>
                  <a:srgbClr val="FF99FF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Mejorar la </a:t>
            </a:r>
            <a:r>
              <a:rPr kumimoji="0" lang="es-CL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FF99FF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Evaluacion</a:t>
            </a:r>
            <a:endParaRPr kumimoji="0" lang="es-CL" sz="1200" b="1" i="0" u="none" strike="noStrike" kern="1200" cap="none" spc="0" normalizeH="0" baseline="0" noProof="0" dirty="0">
              <a:ln>
                <a:noFill/>
              </a:ln>
              <a:solidFill>
                <a:srgbClr val="FF99FF"/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</p:txBody>
      </p:sp>
      <p:sp>
        <p:nvSpPr>
          <p:cNvPr id="21" name="Título 1">
            <a:extLst>
              <a:ext uri="{FF2B5EF4-FFF2-40B4-BE49-F238E27FC236}">
                <a16:creationId xmlns:a16="http://schemas.microsoft.com/office/drawing/2014/main" id="{3C710D24-A149-6FA5-9347-8D20746A44C4}"/>
              </a:ext>
            </a:extLst>
          </p:cNvPr>
          <p:cNvSpPr txBox="1">
            <a:spLocks/>
          </p:cNvSpPr>
          <p:nvPr/>
        </p:nvSpPr>
        <p:spPr>
          <a:xfrm>
            <a:off x="10610234" y="4220289"/>
            <a:ext cx="1006578" cy="368832"/>
          </a:xfrm>
          <a:prstGeom prst="rect">
            <a:avLst/>
          </a:prstGeom>
          <a:solidFill>
            <a:srgbClr val="6600CC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200" b="1" i="0" u="none" strike="noStrike" kern="1200" cap="none" spc="0" normalizeH="0" baseline="0" noProof="0" dirty="0">
                <a:ln>
                  <a:noFill/>
                </a:ln>
                <a:solidFill>
                  <a:srgbClr val="FF99FF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Alineación de Objetivos</a:t>
            </a: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id="{39D658B5-D5ED-A2D9-0872-7E7CA8645896}"/>
              </a:ext>
            </a:extLst>
          </p:cNvPr>
          <p:cNvSpPr txBox="1">
            <a:spLocks/>
          </p:cNvSpPr>
          <p:nvPr/>
        </p:nvSpPr>
        <p:spPr>
          <a:xfrm>
            <a:off x="1568390" y="4830867"/>
            <a:ext cx="1283494" cy="38195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1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40000"/>
                    <a:lumOff val="60000"/>
                  </a:srgbClr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Sensibilización de trabajadores/as</a:t>
            </a:r>
          </a:p>
        </p:txBody>
      </p:sp>
      <p:sp>
        <p:nvSpPr>
          <p:cNvPr id="24" name="Título 1">
            <a:extLst>
              <a:ext uri="{FF2B5EF4-FFF2-40B4-BE49-F238E27FC236}">
                <a16:creationId xmlns:a16="http://schemas.microsoft.com/office/drawing/2014/main" id="{2A31FE14-315B-26F4-E8B9-F3159EF7D860}"/>
              </a:ext>
            </a:extLst>
          </p:cNvPr>
          <p:cNvSpPr txBox="1">
            <a:spLocks/>
          </p:cNvSpPr>
          <p:nvPr/>
        </p:nvSpPr>
        <p:spPr>
          <a:xfrm>
            <a:off x="9223980" y="3758132"/>
            <a:ext cx="1283494" cy="38195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1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40000"/>
                    <a:lumOff val="60000"/>
                  </a:srgbClr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Sensibilización de trabajadores/as</a:t>
            </a:r>
          </a:p>
        </p:txBody>
      </p:sp>
      <p:sp>
        <p:nvSpPr>
          <p:cNvPr id="25" name="Título 1">
            <a:extLst>
              <a:ext uri="{FF2B5EF4-FFF2-40B4-BE49-F238E27FC236}">
                <a16:creationId xmlns:a16="http://schemas.microsoft.com/office/drawing/2014/main" id="{B04F3992-4AA4-C1A1-AA6C-6434C43AC5AE}"/>
              </a:ext>
            </a:extLst>
          </p:cNvPr>
          <p:cNvSpPr txBox="1">
            <a:spLocks/>
          </p:cNvSpPr>
          <p:nvPr/>
        </p:nvSpPr>
        <p:spPr>
          <a:xfrm>
            <a:off x="7531854" y="5829185"/>
            <a:ext cx="1283494" cy="38195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1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40000"/>
                    <a:lumOff val="60000"/>
                  </a:srgbClr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Sensibilización de trabajadores/as</a:t>
            </a:r>
          </a:p>
        </p:txBody>
      </p:sp>
      <p:sp>
        <p:nvSpPr>
          <p:cNvPr id="26" name="Título 1">
            <a:extLst>
              <a:ext uri="{FF2B5EF4-FFF2-40B4-BE49-F238E27FC236}">
                <a16:creationId xmlns:a16="http://schemas.microsoft.com/office/drawing/2014/main" id="{9FA1F36D-2D18-AEDA-D92E-E8287EDFA00B}"/>
              </a:ext>
            </a:extLst>
          </p:cNvPr>
          <p:cNvSpPr txBox="1">
            <a:spLocks/>
          </p:cNvSpPr>
          <p:nvPr/>
        </p:nvSpPr>
        <p:spPr>
          <a:xfrm>
            <a:off x="7615176" y="4273759"/>
            <a:ext cx="1283494" cy="38195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1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40000"/>
                    <a:lumOff val="60000"/>
                  </a:srgbClr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Sensibilización de trabajadores/as</a:t>
            </a:r>
          </a:p>
        </p:txBody>
      </p:sp>
      <p:sp>
        <p:nvSpPr>
          <p:cNvPr id="27" name="Título 1">
            <a:extLst>
              <a:ext uri="{FF2B5EF4-FFF2-40B4-BE49-F238E27FC236}">
                <a16:creationId xmlns:a16="http://schemas.microsoft.com/office/drawing/2014/main" id="{9BD02338-888C-B990-4C4C-B3870E74E22F}"/>
              </a:ext>
            </a:extLst>
          </p:cNvPr>
          <p:cNvSpPr txBox="1">
            <a:spLocks/>
          </p:cNvSpPr>
          <p:nvPr/>
        </p:nvSpPr>
        <p:spPr>
          <a:xfrm>
            <a:off x="1245972" y="3414124"/>
            <a:ext cx="1133662" cy="3937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Equipo practicantes</a:t>
            </a:r>
          </a:p>
        </p:txBody>
      </p:sp>
      <p:sp>
        <p:nvSpPr>
          <p:cNvPr id="23" name="Título 1">
            <a:extLst>
              <a:ext uri="{FF2B5EF4-FFF2-40B4-BE49-F238E27FC236}">
                <a16:creationId xmlns:a16="http://schemas.microsoft.com/office/drawing/2014/main" id="{2A6548B8-CAD7-3C1E-C4BA-601477398FF8}"/>
              </a:ext>
            </a:extLst>
          </p:cNvPr>
          <p:cNvSpPr txBox="1">
            <a:spLocks/>
          </p:cNvSpPr>
          <p:nvPr/>
        </p:nvSpPr>
        <p:spPr>
          <a:xfrm>
            <a:off x="4657036" y="2438593"/>
            <a:ext cx="1171270" cy="58548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Cursos:</a:t>
            </a:r>
            <a:r>
              <a:rPr kumimoji="0" lang="es-CL" sz="1400" b="1" i="0" u="none" strike="noStrike" kern="1200" cap="none" spc="0" normalizeH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 Nivel Estratégico y de </a:t>
            </a:r>
            <a:r>
              <a:rPr kumimoji="0" lang="es-CL" sz="1400" b="1" i="0" u="none" strike="noStrike" kern="1200" cap="none" spc="0" normalizeH="0" noProof="0" dirty="0" err="1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Gestion</a:t>
            </a:r>
            <a:endParaRPr kumimoji="0" lang="es-CL" sz="14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</p:txBody>
      </p:sp>
      <p:sp>
        <p:nvSpPr>
          <p:cNvPr id="28" name="Título 1">
            <a:extLst>
              <a:ext uri="{FF2B5EF4-FFF2-40B4-BE49-F238E27FC236}">
                <a16:creationId xmlns:a16="http://schemas.microsoft.com/office/drawing/2014/main" id="{F82E8E3B-4940-4B61-EEEE-1F54BC1156F7}"/>
              </a:ext>
            </a:extLst>
          </p:cNvPr>
          <p:cNvSpPr txBox="1">
            <a:spLocks/>
          </p:cNvSpPr>
          <p:nvPr/>
        </p:nvSpPr>
        <p:spPr>
          <a:xfrm rot="21102966">
            <a:off x="5951418" y="3834260"/>
            <a:ext cx="1501124" cy="39390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Apoyo en análisis y diseño </a:t>
            </a:r>
          </a:p>
        </p:txBody>
      </p:sp>
      <p:sp>
        <p:nvSpPr>
          <p:cNvPr id="29" name="Título 1">
            <a:extLst>
              <a:ext uri="{FF2B5EF4-FFF2-40B4-BE49-F238E27FC236}">
                <a16:creationId xmlns:a16="http://schemas.microsoft.com/office/drawing/2014/main" id="{73A2895B-ECB6-A3C4-D6C0-AFB39BBF54C5}"/>
              </a:ext>
            </a:extLst>
          </p:cNvPr>
          <p:cNvSpPr txBox="1">
            <a:spLocks/>
          </p:cNvSpPr>
          <p:nvPr/>
        </p:nvSpPr>
        <p:spPr>
          <a:xfrm rot="688067">
            <a:off x="4584430" y="5455437"/>
            <a:ext cx="1501124" cy="5704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400" b="1" dirty="0">
                <a:solidFill>
                  <a:prstClr val="white">
                    <a:lumMod val="75000"/>
                  </a:prstClr>
                </a:solidFill>
                <a:latin typeface="Calibri" panose="020F0502020204030204"/>
              </a:rPr>
              <a:t>Equipo de practicantes y Cursos</a:t>
            </a:r>
            <a:endParaRPr kumimoji="0" lang="es-CL" sz="14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101140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500"/>
                                        <p:tgtEl>
                                          <p:spTgt spid="4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6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500"/>
                                        <p:tgtEl>
                                          <p:spTgt spid="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4" dur="500"/>
                                        <p:tgtEl>
                                          <p:spTgt spid="4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4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9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6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2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1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" fill="hold">
                      <p:stCondLst>
                        <p:cond delay="indefinite"/>
                      </p:stCondLst>
                      <p:childTnLst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7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0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3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6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0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8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1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" presetID="1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6" fill="hold">
                      <p:stCondLst>
                        <p:cond delay="indefinite"/>
                      </p:stCondLst>
                      <p:childTnLst>
                        <p:par>
                          <p:cTn id="407" fill="hold">
                            <p:stCondLst>
                              <p:cond delay="0"/>
                            </p:stCondLst>
                            <p:childTnLst>
                              <p:par>
                                <p:cTn id="40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9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5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8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0" presetID="1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3" presetID="1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6" presetID="1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9" presetID="1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  <p:bldP spid="2" grpId="3" animBg="1"/>
      <p:bldP spid="3" grpId="0" animBg="1"/>
      <p:bldP spid="3" grpId="1" animBg="1"/>
      <p:bldP spid="3" grpId="2" animBg="1"/>
      <p:bldP spid="3" grpId="3" animBg="1"/>
      <p:bldP spid="4" grpId="0" animBg="1"/>
      <p:bldP spid="4" grpId="1" animBg="1"/>
      <p:bldP spid="4" grpId="2" animBg="1"/>
      <p:bldP spid="4" grpId="3" animBg="1"/>
      <p:bldP spid="6" grpId="0" animBg="1"/>
      <p:bldP spid="6" grpId="1" animBg="1"/>
      <p:bldP spid="6" grpId="2" animBg="1"/>
      <p:bldP spid="6" grpId="3" animBg="1"/>
      <p:bldP spid="8" grpId="0" animBg="1"/>
      <p:bldP spid="8" grpId="1" animBg="1"/>
      <p:bldP spid="8" grpId="2" animBg="1"/>
      <p:bldP spid="8" grpId="3" animBg="1"/>
      <p:bldP spid="8" grpId="4" animBg="1"/>
      <p:bldP spid="12" grpId="0" animBg="1"/>
      <p:bldP spid="12" grpId="1" animBg="1"/>
      <p:bldP spid="12" grpId="2" animBg="1"/>
      <p:bldP spid="12" grpId="3" animBg="1"/>
      <p:bldP spid="14" grpId="0" animBg="1"/>
      <p:bldP spid="14" grpId="1" animBg="1"/>
      <p:bldP spid="14" grpId="2" animBg="1"/>
      <p:bldP spid="14" grpId="3" animBg="1"/>
      <p:bldP spid="15" grpId="0" animBg="1"/>
      <p:bldP spid="15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5" grpId="0" animBg="1"/>
      <p:bldP spid="35" grpId="1" animBg="1"/>
      <p:bldP spid="36" grpId="0" animBg="1"/>
      <p:bldP spid="36" grpId="1" animBg="1"/>
      <p:bldP spid="38" grpId="0" animBg="1"/>
      <p:bldP spid="38" grpId="1" animBg="1"/>
      <p:bldP spid="39" grpId="0" animBg="1"/>
      <p:bldP spid="39" grpId="1" animBg="1"/>
      <p:bldP spid="42" grpId="0" animBg="1"/>
      <p:bldP spid="42" grpId="1" animBg="1"/>
      <p:bldP spid="5" grpId="0" animBg="1"/>
      <p:bldP spid="5" grpId="1" animBg="1"/>
      <p:bldP spid="7" grpId="0" animBg="1"/>
      <p:bldP spid="7" grpId="1" animBg="1"/>
      <p:bldP spid="9" grpId="0" animBg="1"/>
      <p:bldP spid="9" grpId="1" animBg="1"/>
      <p:bldP spid="11" grpId="0" animBg="1"/>
      <p:bldP spid="11" grpId="1" animBg="1"/>
      <p:bldP spid="13" grpId="0" animBg="1"/>
      <p:bldP spid="13" grpId="1" animBg="1"/>
      <p:bldP spid="16" grpId="0" animBg="1"/>
      <p:bldP spid="16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3" grpId="0" animBg="1"/>
      <p:bldP spid="23" grpId="1" animBg="1"/>
      <p:bldP spid="28" grpId="0" animBg="1"/>
      <p:bldP spid="28" grpId="1" animBg="1"/>
      <p:bldP spid="29" grpId="0" animBg="1"/>
      <p:bldP spid="29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4000"/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FD9B41C4-2787-88BD-AE0A-53408FBE9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>
                <a:hlinkClick r:id="rId3"/>
              </a:rPr>
              <a:t>Calendarización</a:t>
            </a:r>
            <a:endParaRPr lang="es-CL" b="1" dirty="0"/>
          </a:p>
        </p:txBody>
      </p:sp>
    </p:spTree>
    <p:extLst>
      <p:ext uri="{BB962C8B-B14F-4D97-AF65-F5344CB8AC3E}">
        <p14:creationId xmlns:p14="http://schemas.microsoft.com/office/powerpoint/2010/main" val="1186730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EE7022-FE81-F5F5-7E7F-AED065A49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968759"/>
          </a:xfrm>
          <a:solidFill>
            <a:schemeClr val="accent1">
              <a:lumMod val="5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s-CL" sz="96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GESTIÓN DE PROCESOS</a:t>
            </a:r>
          </a:p>
        </p:txBody>
      </p:sp>
      <p:pic>
        <p:nvPicPr>
          <p:cNvPr id="4" name="Gráfico 3" descr="Tabla de decisiones contorno">
            <a:extLst>
              <a:ext uri="{FF2B5EF4-FFF2-40B4-BE49-F238E27FC236}">
                <a16:creationId xmlns:a16="http://schemas.microsoft.com/office/drawing/2014/main" id="{24481C41-CD99-A708-3963-DC054AFAA7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18725" y="3784053"/>
            <a:ext cx="2351825" cy="2351825"/>
          </a:xfrm>
          <a:prstGeom prst="rect">
            <a:avLst/>
          </a:prstGeom>
        </p:spPr>
      </p:pic>
      <p:pic>
        <p:nvPicPr>
          <p:cNvPr id="6" name="Gráfico 5" descr="Ciclismo en compañía contorno">
            <a:extLst>
              <a:ext uri="{FF2B5EF4-FFF2-40B4-BE49-F238E27FC236}">
                <a16:creationId xmlns:a16="http://schemas.microsoft.com/office/drawing/2014/main" id="{CDCF0E84-DF38-2B60-7CF3-6C204ACD18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43895" y="1857811"/>
            <a:ext cx="2329010" cy="2329010"/>
          </a:xfrm>
          <a:prstGeom prst="rect">
            <a:avLst/>
          </a:prstGeom>
        </p:spPr>
      </p:pic>
      <p:pic>
        <p:nvPicPr>
          <p:cNvPr id="8" name="Gráfico 7" descr="Bombilla y equipo contorno">
            <a:extLst>
              <a:ext uri="{FF2B5EF4-FFF2-40B4-BE49-F238E27FC236}">
                <a16:creationId xmlns:a16="http://schemas.microsoft.com/office/drawing/2014/main" id="{BDA79230-7793-A137-3498-02EEFB160CA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303103" y="1957866"/>
            <a:ext cx="2156929" cy="2156929"/>
          </a:xfrm>
          <a:prstGeom prst="rect">
            <a:avLst/>
          </a:prstGeom>
        </p:spPr>
      </p:pic>
      <p:grpSp>
        <p:nvGrpSpPr>
          <p:cNvPr id="22" name="Grupo 21">
            <a:extLst>
              <a:ext uri="{FF2B5EF4-FFF2-40B4-BE49-F238E27FC236}">
                <a16:creationId xmlns:a16="http://schemas.microsoft.com/office/drawing/2014/main" id="{AE9CEDC6-7F62-243E-0155-562002C03B08}"/>
              </a:ext>
            </a:extLst>
          </p:cNvPr>
          <p:cNvGrpSpPr/>
          <p:nvPr/>
        </p:nvGrpSpPr>
        <p:grpSpPr>
          <a:xfrm>
            <a:off x="4191671" y="2089615"/>
            <a:ext cx="4968259" cy="4513556"/>
            <a:chOff x="4683109" y="2090444"/>
            <a:chExt cx="4865207" cy="4204752"/>
          </a:xfrm>
        </p:grpSpPr>
        <p:sp>
          <p:nvSpPr>
            <p:cNvPr id="12" name="Forma libre: forma 11">
              <a:extLst>
                <a:ext uri="{FF2B5EF4-FFF2-40B4-BE49-F238E27FC236}">
                  <a16:creationId xmlns:a16="http://schemas.microsoft.com/office/drawing/2014/main" id="{5501F772-6FCE-32E0-4BFE-4A39A064A9AC}"/>
                </a:ext>
              </a:extLst>
            </p:cNvPr>
            <p:cNvSpPr/>
            <p:nvPr/>
          </p:nvSpPr>
          <p:spPr>
            <a:xfrm>
              <a:off x="6414293" y="2090444"/>
              <a:ext cx="1402840" cy="911846"/>
            </a:xfrm>
            <a:custGeom>
              <a:avLst/>
              <a:gdLst>
                <a:gd name="connsiteX0" fmla="*/ 0 w 1402840"/>
                <a:gd name="connsiteY0" fmla="*/ 151977 h 911846"/>
                <a:gd name="connsiteX1" fmla="*/ 151977 w 1402840"/>
                <a:gd name="connsiteY1" fmla="*/ 0 h 911846"/>
                <a:gd name="connsiteX2" fmla="*/ 1250863 w 1402840"/>
                <a:gd name="connsiteY2" fmla="*/ 0 h 911846"/>
                <a:gd name="connsiteX3" fmla="*/ 1402840 w 1402840"/>
                <a:gd name="connsiteY3" fmla="*/ 151977 h 911846"/>
                <a:gd name="connsiteX4" fmla="*/ 1402840 w 1402840"/>
                <a:gd name="connsiteY4" fmla="*/ 759869 h 911846"/>
                <a:gd name="connsiteX5" fmla="*/ 1250863 w 1402840"/>
                <a:gd name="connsiteY5" fmla="*/ 911846 h 911846"/>
                <a:gd name="connsiteX6" fmla="*/ 151977 w 1402840"/>
                <a:gd name="connsiteY6" fmla="*/ 911846 h 911846"/>
                <a:gd name="connsiteX7" fmla="*/ 0 w 1402840"/>
                <a:gd name="connsiteY7" fmla="*/ 759869 h 911846"/>
                <a:gd name="connsiteX8" fmla="*/ 0 w 1402840"/>
                <a:gd name="connsiteY8" fmla="*/ 151977 h 911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02840" h="911846">
                  <a:moveTo>
                    <a:pt x="0" y="151977"/>
                  </a:moveTo>
                  <a:cubicBezTo>
                    <a:pt x="0" y="68042"/>
                    <a:pt x="68042" y="0"/>
                    <a:pt x="151977" y="0"/>
                  </a:cubicBezTo>
                  <a:lnTo>
                    <a:pt x="1250863" y="0"/>
                  </a:lnTo>
                  <a:cubicBezTo>
                    <a:pt x="1334798" y="0"/>
                    <a:pt x="1402840" y="68042"/>
                    <a:pt x="1402840" y="151977"/>
                  </a:cubicBezTo>
                  <a:lnTo>
                    <a:pt x="1402840" y="759869"/>
                  </a:lnTo>
                  <a:cubicBezTo>
                    <a:pt x="1402840" y="843804"/>
                    <a:pt x="1334798" y="911846"/>
                    <a:pt x="1250863" y="911846"/>
                  </a:cubicBezTo>
                  <a:lnTo>
                    <a:pt x="151977" y="911846"/>
                  </a:lnTo>
                  <a:cubicBezTo>
                    <a:pt x="68042" y="911846"/>
                    <a:pt x="0" y="843804"/>
                    <a:pt x="0" y="759869"/>
                  </a:cubicBezTo>
                  <a:lnTo>
                    <a:pt x="0" y="151977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3093" tIns="113093" rIns="113093" bIns="113093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CL" sz="1800" kern="1200"/>
                <a:t>Identificar Servicios</a:t>
              </a:r>
            </a:p>
          </p:txBody>
        </p:sp>
        <p:sp>
          <p:nvSpPr>
            <p:cNvPr id="13" name="Forma libre: forma 12">
              <a:extLst>
                <a:ext uri="{FF2B5EF4-FFF2-40B4-BE49-F238E27FC236}">
                  <a16:creationId xmlns:a16="http://schemas.microsoft.com/office/drawing/2014/main" id="{047D3EB9-01B4-9FA9-76C3-81D4CF38EC46}"/>
                </a:ext>
              </a:extLst>
            </p:cNvPr>
            <p:cNvSpPr/>
            <p:nvPr/>
          </p:nvSpPr>
          <p:spPr>
            <a:xfrm>
              <a:off x="5295439" y="2546367"/>
              <a:ext cx="3640547" cy="364054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2697820" y="230685"/>
                  </a:moveTo>
                  <a:arcTo wR="1812846" hR="1812846" stAng="17953216" swAng="1211886"/>
                </a:path>
              </a:pathLst>
            </a:custGeom>
            <a:noFill/>
            <a:ln w="57150" cap="flat" cmpd="sng" algn="ctr">
              <a:solidFill>
                <a:srgbClr val="4472C4">
                  <a:lumMod val="75000"/>
                </a:srgbClr>
              </a:solidFill>
              <a:prstDash val="solid"/>
              <a:miter lim="800000"/>
              <a:tailEnd type="arrow"/>
            </a:ln>
            <a:effectLst/>
            <a:scene3d>
              <a:camera prst="orthographicFront"/>
              <a:lightRig rig="flat" dir="t"/>
            </a:scene3d>
            <a:sp3d z="-40000" prstMaterial="matte"/>
          </p:spPr>
          <p:style>
            <a:lnRef idx="1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Forma libre: forma 13">
              <a:extLst>
                <a:ext uri="{FF2B5EF4-FFF2-40B4-BE49-F238E27FC236}">
                  <a16:creationId xmlns:a16="http://schemas.microsoft.com/office/drawing/2014/main" id="{4EEE989A-184F-DAC3-568C-929562491B4D}"/>
                </a:ext>
              </a:extLst>
            </p:cNvPr>
            <p:cNvSpPr/>
            <p:nvPr/>
          </p:nvSpPr>
          <p:spPr>
            <a:xfrm>
              <a:off x="8145476" y="3348222"/>
              <a:ext cx="1402840" cy="911846"/>
            </a:xfrm>
            <a:custGeom>
              <a:avLst/>
              <a:gdLst>
                <a:gd name="connsiteX0" fmla="*/ 0 w 1402840"/>
                <a:gd name="connsiteY0" fmla="*/ 151977 h 911846"/>
                <a:gd name="connsiteX1" fmla="*/ 151977 w 1402840"/>
                <a:gd name="connsiteY1" fmla="*/ 0 h 911846"/>
                <a:gd name="connsiteX2" fmla="*/ 1250863 w 1402840"/>
                <a:gd name="connsiteY2" fmla="*/ 0 h 911846"/>
                <a:gd name="connsiteX3" fmla="*/ 1402840 w 1402840"/>
                <a:gd name="connsiteY3" fmla="*/ 151977 h 911846"/>
                <a:gd name="connsiteX4" fmla="*/ 1402840 w 1402840"/>
                <a:gd name="connsiteY4" fmla="*/ 759869 h 911846"/>
                <a:gd name="connsiteX5" fmla="*/ 1250863 w 1402840"/>
                <a:gd name="connsiteY5" fmla="*/ 911846 h 911846"/>
                <a:gd name="connsiteX6" fmla="*/ 151977 w 1402840"/>
                <a:gd name="connsiteY6" fmla="*/ 911846 h 911846"/>
                <a:gd name="connsiteX7" fmla="*/ 0 w 1402840"/>
                <a:gd name="connsiteY7" fmla="*/ 759869 h 911846"/>
                <a:gd name="connsiteX8" fmla="*/ 0 w 1402840"/>
                <a:gd name="connsiteY8" fmla="*/ 151977 h 911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02840" h="911846">
                  <a:moveTo>
                    <a:pt x="0" y="151977"/>
                  </a:moveTo>
                  <a:cubicBezTo>
                    <a:pt x="0" y="68042"/>
                    <a:pt x="68042" y="0"/>
                    <a:pt x="151977" y="0"/>
                  </a:cubicBezTo>
                  <a:lnTo>
                    <a:pt x="1250863" y="0"/>
                  </a:lnTo>
                  <a:cubicBezTo>
                    <a:pt x="1334798" y="0"/>
                    <a:pt x="1402840" y="68042"/>
                    <a:pt x="1402840" y="151977"/>
                  </a:cubicBezTo>
                  <a:lnTo>
                    <a:pt x="1402840" y="759869"/>
                  </a:lnTo>
                  <a:cubicBezTo>
                    <a:pt x="1402840" y="843804"/>
                    <a:pt x="1334798" y="911846"/>
                    <a:pt x="1250863" y="911846"/>
                  </a:cubicBezTo>
                  <a:lnTo>
                    <a:pt x="151977" y="911846"/>
                  </a:lnTo>
                  <a:cubicBezTo>
                    <a:pt x="68042" y="911846"/>
                    <a:pt x="0" y="843804"/>
                    <a:pt x="0" y="759869"/>
                  </a:cubicBezTo>
                  <a:lnTo>
                    <a:pt x="0" y="151977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3093" tIns="113093" rIns="113093" bIns="113093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CL" sz="1800" kern="1200"/>
                <a:t>Documentar Procesos</a:t>
              </a:r>
            </a:p>
          </p:txBody>
        </p:sp>
        <p:sp>
          <p:nvSpPr>
            <p:cNvPr id="15" name="Forma libre: forma 14">
              <a:extLst>
                <a:ext uri="{FF2B5EF4-FFF2-40B4-BE49-F238E27FC236}">
                  <a16:creationId xmlns:a16="http://schemas.microsoft.com/office/drawing/2014/main" id="{2154E964-B8DF-2A88-517E-B4D1A94BB151}"/>
                </a:ext>
              </a:extLst>
            </p:cNvPr>
            <p:cNvSpPr/>
            <p:nvPr/>
          </p:nvSpPr>
          <p:spPr>
            <a:xfrm>
              <a:off x="5295439" y="2546367"/>
              <a:ext cx="3640547" cy="364054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3621347" y="1938276"/>
                  </a:moveTo>
                  <a:arcTo wR="1812846" hR="1812846" stAng="21838048" swAng="1359995"/>
                </a:path>
              </a:pathLst>
            </a:custGeom>
            <a:noFill/>
            <a:ln w="57150" cap="flat" cmpd="sng" algn="ctr">
              <a:solidFill>
                <a:srgbClr val="4472C4">
                  <a:lumMod val="75000"/>
                </a:srgbClr>
              </a:solidFill>
              <a:prstDash val="solid"/>
              <a:miter lim="800000"/>
              <a:tailEnd type="arrow"/>
            </a:ln>
            <a:effectLst/>
            <a:scene3d>
              <a:camera prst="orthographicFront"/>
              <a:lightRig rig="flat" dir="t"/>
            </a:scene3d>
            <a:sp3d z="-40000" prstMaterial="matte"/>
          </p:spPr>
          <p:style>
            <a:lnRef idx="1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Forma libre: forma 15">
              <a:extLst>
                <a:ext uri="{FF2B5EF4-FFF2-40B4-BE49-F238E27FC236}">
                  <a16:creationId xmlns:a16="http://schemas.microsoft.com/office/drawing/2014/main" id="{7B09D9AC-5059-33A6-86DD-5CD41282B434}"/>
                </a:ext>
              </a:extLst>
            </p:cNvPr>
            <p:cNvSpPr/>
            <p:nvPr/>
          </p:nvSpPr>
          <p:spPr>
            <a:xfrm>
              <a:off x="7484223" y="5383350"/>
              <a:ext cx="1402840" cy="911846"/>
            </a:xfrm>
            <a:custGeom>
              <a:avLst/>
              <a:gdLst>
                <a:gd name="connsiteX0" fmla="*/ 0 w 1402840"/>
                <a:gd name="connsiteY0" fmla="*/ 151977 h 911846"/>
                <a:gd name="connsiteX1" fmla="*/ 151977 w 1402840"/>
                <a:gd name="connsiteY1" fmla="*/ 0 h 911846"/>
                <a:gd name="connsiteX2" fmla="*/ 1250863 w 1402840"/>
                <a:gd name="connsiteY2" fmla="*/ 0 h 911846"/>
                <a:gd name="connsiteX3" fmla="*/ 1402840 w 1402840"/>
                <a:gd name="connsiteY3" fmla="*/ 151977 h 911846"/>
                <a:gd name="connsiteX4" fmla="*/ 1402840 w 1402840"/>
                <a:gd name="connsiteY4" fmla="*/ 759869 h 911846"/>
                <a:gd name="connsiteX5" fmla="*/ 1250863 w 1402840"/>
                <a:gd name="connsiteY5" fmla="*/ 911846 h 911846"/>
                <a:gd name="connsiteX6" fmla="*/ 151977 w 1402840"/>
                <a:gd name="connsiteY6" fmla="*/ 911846 h 911846"/>
                <a:gd name="connsiteX7" fmla="*/ 0 w 1402840"/>
                <a:gd name="connsiteY7" fmla="*/ 759869 h 911846"/>
                <a:gd name="connsiteX8" fmla="*/ 0 w 1402840"/>
                <a:gd name="connsiteY8" fmla="*/ 151977 h 911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02840" h="911846">
                  <a:moveTo>
                    <a:pt x="0" y="151977"/>
                  </a:moveTo>
                  <a:cubicBezTo>
                    <a:pt x="0" y="68042"/>
                    <a:pt x="68042" y="0"/>
                    <a:pt x="151977" y="0"/>
                  </a:cubicBezTo>
                  <a:lnTo>
                    <a:pt x="1250863" y="0"/>
                  </a:lnTo>
                  <a:cubicBezTo>
                    <a:pt x="1334798" y="0"/>
                    <a:pt x="1402840" y="68042"/>
                    <a:pt x="1402840" y="151977"/>
                  </a:cubicBezTo>
                  <a:lnTo>
                    <a:pt x="1402840" y="759869"/>
                  </a:lnTo>
                  <a:cubicBezTo>
                    <a:pt x="1402840" y="843804"/>
                    <a:pt x="1334798" y="911846"/>
                    <a:pt x="1250863" y="911846"/>
                  </a:cubicBezTo>
                  <a:lnTo>
                    <a:pt x="151977" y="911846"/>
                  </a:lnTo>
                  <a:cubicBezTo>
                    <a:pt x="68042" y="911846"/>
                    <a:pt x="0" y="843804"/>
                    <a:pt x="0" y="759869"/>
                  </a:cubicBezTo>
                  <a:lnTo>
                    <a:pt x="0" y="151977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3093" tIns="113093" rIns="113093" bIns="113093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CL" sz="1800" kern="1200"/>
                <a:t>Medir Procesos</a:t>
              </a:r>
            </a:p>
          </p:txBody>
        </p:sp>
        <p:sp>
          <p:nvSpPr>
            <p:cNvPr id="17" name="Forma libre: forma 16">
              <a:extLst>
                <a:ext uri="{FF2B5EF4-FFF2-40B4-BE49-F238E27FC236}">
                  <a16:creationId xmlns:a16="http://schemas.microsoft.com/office/drawing/2014/main" id="{E0AC2574-485E-E42A-7D14-BF3805942D3B}"/>
                </a:ext>
              </a:extLst>
            </p:cNvPr>
            <p:cNvSpPr/>
            <p:nvPr/>
          </p:nvSpPr>
          <p:spPr>
            <a:xfrm>
              <a:off x="5295439" y="2546367"/>
              <a:ext cx="3640547" cy="364054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2043381" y="3626822"/>
                  </a:moveTo>
                  <a:arcTo wR="1820273" hR="1820273" stAng="4977578" swAng="844843"/>
                </a:path>
              </a:pathLst>
            </a:custGeom>
            <a:noFill/>
            <a:ln w="57150">
              <a:solidFill>
                <a:schemeClr val="accent1">
                  <a:lumMod val="75000"/>
                </a:schemeClr>
              </a:solidFill>
              <a:tailEnd type="arrow"/>
            </a:ln>
            <a:scene3d>
              <a:camera prst="orthographicFront"/>
              <a:lightRig rig="flat" dir="t"/>
            </a:scene3d>
            <a:sp3d z="-40000" prstMaterial="matte"/>
          </p:spPr>
          <p:style>
            <a:lnRef idx="1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Forma libre: forma 17">
              <a:extLst>
                <a:ext uri="{FF2B5EF4-FFF2-40B4-BE49-F238E27FC236}">
                  <a16:creationId xmlns:a16="http://schemas.microsoft.com/office/drawing/2014/main" id="{E52ABB15-BB70-2597-E06D-4CED83FB0075}"/>
                </a:ext>
              </a:extLst>
            </p:cNvPr>
            <p:cNvSpPr/>
            <p:nvPr/>
          </p:nvSpPr>
          <p:spPr>
            <a:xfrm>
              <a:off x="5344363" y="5383350"/>
              <a:ext cx="1402840" cy="911846"/>
            </a:xfrm>
            <a:custGeom>
              <a:avLst/>
              <a:gdLst>
                <a:gd name="connsiteX0" fmla="*/ 0 w 1402840"/>
                <a:gd name="connsiteY0" fmla="*/ 151977 h 911846"/>
                <a:gd name="connsiteX1" fmla="*/ 151977 w 1402840"/>
                <a:gd name="connsiteY1" fmla="*/ 0 h 911846"/>
                <a:gd name="connsiteX2" fmla="*/ 1250863 w 1402840"/>
                <a:gd name="connsiteY2" fmla="*/ 0 h 911846"/>
                <a:gd name="connsiteX3" fmla="*/ 1402840 w 1402840"/>
                <a:gd name="connsiteY3" fmla="*/ 151977 h 911846"/>
                <a:gd name="connsiteX4" fmla="*/ 1402840 w 1402840"/>
                <a:gd name="connsiteY4" fmla="*/ 759869 h 911846"/>
                <a:gd name="connsiteX5" fmla="*/ 1250863 w 1402840"/>
                <a:gd name="connsiteY5" fmla="*/ 911846 h 911846"/>
                <a:gd name="connsiteX6" fmla="*/ 151977 w 1402840"/>
                <a:gd name="connsiteY6" fmla="*/ 911846 h 911846"/>
                <a:gd name="connsiteX7" fmla="*/ 0 w 1402840"/>
                <a:gd name="connsiteY7" fmla="*/ 759869 h 911846"/>
                <a:gd name="connsiteX8" fmla="*/ 0 w 1402840"/>
                <a:gd name="connsiteY8" fmla="*/ 151977 h 911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02840" h="911846">
                  <a:moveTo>
                    <a:pt x="0" y="151977"/>
                  </a:moveTo>
                  <a:cubicBezTo>
                    <a:pt x="0" y="68042"/>
                    <a:pt x="68042" y="0"/>
                    <a:pt x="151977" y="0"/>
                  </a:cubicBezTo>
                  <a:lnTo>
                    <a:pt x="1250863" y="0"/>
                  </a:lnTo>
                  <a:cubicBezTo>
                    <a:pt x="1334798" y="0"/>
                    <a:pt x="1402840" y="68042"/>
                    <a:pt x="1402840" y="151977"/>
                  </a:cubicBezTo>
                  <a:lnTo>
                    <a:pt x="1402840" y="759869"/>
                  </a:lnTo>
                  <a:cubicBezTo>
                    <a:pt x="1402840" y="843804"/>
                    <a:pt x="1334798" y="911846"/>
                    <a:pt x="1250863" y="911846"/>
                  </a:cubicBezTo>
                  <a:lnTo>
                    <a:pt x="151977" y="911846"/>
                  </a:lnTo>
                  <a:cubicBezTo>
                    <a:pt x="68042" y="911846"/>
                    <a:pt x="0" y="843804"/>
                    <a:pt x="0" y="759869"/>
                  </a:cubicBezTo>
                  <a:lnTo>
                    <a:pt x="0" y="151977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3093" tIns="113093" rIns="113093" bIns="113093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CL" sz="1800" kern="1200"/>
                <a:t>Analizar</a:t>
              </a:r>
            </a:p>
          </p:txBody>
        </p:sp>
        <p:sp>
          <p:nvSpPr>
            <p:cNvPr id="19" name="Forma libre: forma 18">
              <a:extLst>
                <a:ext uri="{FF2B5EF4-FFF2-40B4-BE49-F238E27FC236}">
                  <a16:creationId xmlns:a16="http://schemas.microsoft.com/office/drawing/2014/main" id="{C1498DD7-B555-53DC-7945-61EA95E10DC3}"/>
                </a:ext>
              </a:extLst>
            </p:cNvPr>
            <p:cNvSpPr/>
            <p:nvPr/>
          </p:nvSpPr>
          <p:spPr>
            <a:xfrm>
              <a:off x="5295439" y="2546367"/>
              <a:ext cx="3640547" cy="364054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92364" y="2625527"/>
                  </a:moveTo>
                  <a:arcTo wR="1812846" hR="1812846" stAng="9201957" swAng="1359995"/>
                </a:path>
              </a:pathLst>
            </a:custGeom>
            <a:noFill/>
            <a:ln w="57150" cap="flat" cmpd="sng" algn="ctr">
              <a:solidFill>
                <a:srgbClr val="4472C4">
                  <a:lumMod val="75000"/>
                </a:srgbClr>
              </a:solidFill>
              <a:prstDash val="solid"/>
              <a:miter lim="800000"/>
              <a:tailEnd type="arrow"/>
            </a:ln>
            <a:effectLst/>
            <a:scene3d>
              <a:camera prst="orthographicFront"/>
              <a:lightRig rig="flat" dir="t"/>
            </a:scene3d>
            <a:sp3d z="-40000" prstMaterial="matte"/>
          </p:spPr>
          <p:style>
            <a:lnRef idx="1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Forma libre: forma 19">
              <a:extLst>
                <a:ext uri="{FF2B5EF4-FFF2-40B4-BE49-F238E27FC236}">
                  <a16:creationId xmlns:a16="http://schemas.microsoft.com/office/drawing/2014/main" id="{BFE26B16-2953-8D2F-631A-BE6E514B8E5A}"/>
                </a:ext>
              </a:extLst>
            </p:cNvPr>
            <p:cNvSpPr/>
            <p:nvPr/>
          </p:nvSpPr>
          <p:spPr>
            <a:xfrm>
              <a:off x="4683109" y="3348222"/>
              <a:ext cx="1402840" cy="911846"/>
            </a:xfrm>
            <a:custGeom>
              <a:avLst/>
              <a:gdLst>
                <a:gd name="connsiteX0" fmla="*/ 0 w 1402840"/>
                <a:gd name="connsiteY0" fmla="*/ 151977 h 911846"/>
                <a:gd name="connsiteX1" fmla="*/ 151977 w 1402840"/>
                <a:gd name="connsiteY1" fmla="*/ 0 h 911846"/>
                <a:gd name="connsiteX2" fmla="*/ 1250863 w 1402840"/>
                <a:gd name="connsiteY2" fmla="*/ 0 h 911846"/>
                <a:gd name="connsiteX3" fmla="*/ 1402840 w 1402840"/>
                <a:gd name="connsiteY3" fmla="*/ 151977 h 911846"/>
                <a:gd name="connsiteX4" fmla="*/ 1402840 w 1402840"/>
                <a:gd name="connsiteY4" fmla="*/ 759869 h 911846"/>
                <a:gd name="connsiteX5" fmla="*/ 1250863 w 1402840"/>
                <a:gd name="connsiteY5" fmla="*/ 911846 h 911846"/>
                <a:gd name="connsiteX6" fmla="*/ 151977 w 1402840"/>
                <a:gd name="connsiteY6" fmla="*/ 911846 h 911846"/>
                <a:gd name="connsiteX7" fmla="*/ 0 w 1402840"/>
                <a:gd name="connsiteY7" fmla="*/ 759869 h 911846"/>
                <a:gd name="connsiteX8" fmla="*/ 0 w 1402840"/>
                <a:gd name="connsiteY8" fmla="*/ 151977 h 911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02840" h="911846">
                  <a:moveTo>
                    <a:pt x="0" y="151977"/>
                  </a:moveTo>
                  <a:cubicBezTo>
                    <a:pt x="0" y="68042"/>
                    <a:pt x="68042" y="0"/>
                    <a:pt x="151977" y="0"/>
                  </a:cubicBezTo>
                  <a:lnTo>
                    <a:pt x="1250863" y="0"/>
                  </a:lnTo>
                  <a:cubicBezTo>
                    <a:pt x="1334798" y="0"/>
                    <a:pt x="1402840" y="68042"/>
                    <a:pt x="1402840" y="151977"/>
                  </a:cubicBezTo>
                  <a:lnTo>
                    <a:pt x="1402840" y="759869"/>
                  </a:lnTo>
                  <a:cubicBezTo>
                    <a:pt x="1402840" y="843804"/>
                    <a:pt x="1334798" y="911846"/>
                    <a:pt x="1250863" y="911846"/>
                  </a:cubicBezTo>
                  <a:lnTo>
                    <a:pt x="151977" y="911846"/>
                  </a:lnTo>
                  <a:cubicBezTo>
                    <a:pt x="68042" y="911846"/>
                    <a:pt x="0" y="843804"/>
                    <a:pt x="0" y="759869"/>
                  </a:cubicBezTo>
                  <a:lnTo>
                    <a:pt x="0" y="151977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3093" tIns="113093" rIns="113093" bIns="113093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CL" sz="1800" kern="1200"/>
                <a:t>Mejorar</a:t>
              </a:r>
            </a:p>
          </p:txBody>
        </p:sp>
        <p:sp>
          <p:nvSpPr>
            <p:cNvPr id="21" name="Forma libre: forma 20">
              <a:extLst>
                <a:ext uri="{FF2B5EF4-FFF2-40B4-BE49-F238E27FC236}">
                  <a16:creationId xmlns:a16="http://schemas.microsoft.com/office/drawing/2014/main" id="{4A069CD2-26EB-714E-4DD4-11FA48AA97FA}"/>
                </a:ext>
              </a:extLst>
            </p:cNvPr>
            <p:cNvSpPr/>
            <p:nvPr/>
          </p:nvSpPr>
          <p:spPr>
            <a:xfrm>
              <a:off x="5295439" y="2546367"/>
              <a:ext cx="3640547" cy="364054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36025" y="633534"/>
                  </a:moveTo>
                  <a:arcTo wR="1812846" hR="1812846" stAng="13234897" swAng="1211886"/>
                </a:path>
              </a:pathLst>
            </a:custGeom>
            <a:noFill/>
            <a:ln w="57150" cap="flat" cmpd="sng" algn="ctr">
              <a:solidFill>
                <a:srgbClr val="4472C4">
                  <a:lumMod val="75000"/>
                </a:srgbClr>
              </a:solidFill>
              <a:prstDash val="solid"/>
              <a:miter lim="800000"/>
              <a:tailEnd type="arrow"/>
            </a:ln>
            <a:effectLst/>
            <a:scene3d>
              <a:camera prst="orthographicFront"/>
              <a:lightRig rig="flat" dir="t"/>
            </a:scene3d>
            <a:sp3d z="-40000" prstMaterial="matte"/>
          </p:spPr>
          <p:style>
            <a:lnRef idx="1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9" name="CuadroTexto 8">
            <a:extLst>
              <a:ext uri="{FF2B5EF4-FFF2-40B4-BE49-F238E27FC236}">
                <a16:creationId xmlns:a16="http://schemas.microsoft.com/office/drawing/2014/main" id="{08212E77-DA0B-192B-1E4F-B3361079E6BD}"/>
              </a:ext>
            </a:extLst>
          </p:cNvPr>
          <p:cNvSpPr txBox="1"/>
          <p:nvPr/>
        </p:nvSpPr>
        <p:spPr>
          <a:xfrm>
            <a:off x="9681052" y="2056630"/>
            <a:ext cx="2443813" cy="52322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L" sz="2800" b="1">
                <a:solidFill>
                  <a:schemeClr val="accent1">
                    <a:lumMod val="40000"/>
                    <a:lumOff val="60000"/>
                  </a:schemeClr>
                </a:solidFill>
              </a:rPr>
              <a:t>592 Servicios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D0FEF1F1-85D4-8747-6560-BB0EAB41E169}"/>
              </a:ext>
            </a:extLst>
          </p:cNvPr>
          <p:cNvSpPr txBox="1"/>
          <p:nvPr/>
        </p:nvSpPr>
        <p:spPr>
          <a:xfrm>
            <a:off x="9681052" y="3465301"/>
            <a:ext cx="2443813" cy="95410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L" sz="2800" b="1">
                <a:solidFill>
                  <a:schemeClr val="accent1">
                    <a:lumMod val="40000"/>
                    <a:lumOff val="60000"/>
                  </a:schemeClr>
                </a:solidFill>
              </a:rPr>
              <a:t>28 Procesos documentados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EAEF72F7-CD34-974D-1072-D59F18B32752}"/>
              </a:ext>
            </a:extLst>
          </p:cNvPr>
          <p:cNvSpPr txBox="1"/>
          <p:nvPr/>
        </p:nvSpPr>
        <p:spPr>
          <a:xfrm>
            <a:off x="8999044" y="5628046"/>
            <a:ext cx="33478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sz="2000" b="1">
                <a:solidFill>
                  <a:srgbClr val="002060"/>
                </a:solidFill>
              </a:rPr>
              <a:t>Medir procesos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sz="2000" b="1">
                <a:solidFill>
                  <a:srgbClr val="002060"/>
                </a:solidFill>
              </a:rPr>
              <a:t>Analizar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sz="2000" b="1">
                <a:solidFill>
                  <a:srgbClr val="002060"/>
                </a:solidFill>
              </a:rPr>
              <a:t>Mejorar</a:t>
            </a:r>
          </a:p>
        </p:txBody>
      </p:sp>
      <p:sp>
        <p:nvSpPr>
          <p:cNvPr id="24" name="Rectángulo: esquinas redondeadas 23">
            <a:extLst>
              <a:ext uri="{FF2B5EF4-FFF2-40B4-BE49-F238E27FC236}">
                <a16:creationId xmlns:a16="http://schemas.microsoft.com/office/drawing/2014/main" id="{0B4171DB-B551-44C4-624B-ACBC5616ACF3}"/>
              </a:ext>
            </a:extLst>
          </p:cNvPr>
          <p:cNvSpPr/>
          <p:nvPr/>
        </p:nvSpPr>
        <p:spPr>
          <a:xfrm>
            <a:off x="103487" y="6994132"/>
            <a:ext cx="284756" cy="269131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19050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5" name="Rectángulo: esquinas redondeadas 24">
            <a:extLst>
              <a:ext uri="{FF2B5EF4-FFF2-40B4-BE49-F238E27FC236}">
                <a16:creationId xmlns:a16="http://schemas.microsoft.com/office/drawing/2014/main" id="{F3709718-4602-FFC1-4EF8-F6D45531BB36}"/>
              </a:ext>
            </a:extLst>
          </p:cNvPr>
          <p:cNvSpPr/>
          <p:nvPr/>
        </p:nvSpPr>
        <p:spPr>
          <a:xfrm>
            <a:off x="403605" y="6947218"/>
            <a:ext cx="244771" cy="246463"/>
          </a:xfrm>
          <a:prstGeom prst="roundRect">
            <a:avLst/>
          </a:prstGeom>
          <a:solidFill>
            <a:srgbClr val="00CC00"/>
          </a:solidFill>
          <a:ln w="19050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6" name="Rectángulo: esquinas redondeadas 25">
            <a:extLst>
              <a:ext uri="{FF2B5EF4-FFF2-40B4-BE49-F238E27FC236}">
                <a16:creationId xmlns:a16="http://schemas.microsoft.com/office/drawing/2014/main" id="{4F0A9276-CAFD-2939-77CA-13482344EB36}"/>
              </a:ext>
            </a:extLst>
          </p:cNvPr>
          <p:cNvSpPr/>
          <p:nvPr/>
        </p:nvSpPr>
        <p:spPr>
          <a:xfrm>
            <a:off x="293601" y="6882234"/>
            <a:ext cx="244771" cy="246463"/>
          </a:xfrm>
          <a:prstGeom prst="roundRect">
            <a:avLst/>
          </a:prstGeom>
          <a:solidFill>
            <a:srgbClr val="CC0000"/>
          </a:solidFill>
          <a:ln w="19050">
            <a:solidFill>
              <a:schemeClr val="bg1">
                <a:lumMod val="9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7" name="Rectángulo: esquinas redondeadas 26">
            <a:extLst>
              <a:ext uri="{FF2B5EF4-FFF2-40B4-BE49-F238E27FC236}">
                <a16:creationId xmlns:a16="http://schemas.microsoft.com/office/drawing/2014/main" id="{3E2E9F14-807D-22FA-47D6-03078F18828F}"/>
              </a:ext>
            </a:extLst>
          </p:cNvPr>
          <p:cNvSpPr/>
          <p:nvPr/>
        </p:nvSpPr>
        <p:spPr>
          <a:xfrm>
            <a:off x="257190" y="7169950"/>
            <a:ext cx="173410" cy="168134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bg1">
                <a:lumMod val="9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9" name="Rectángulo: esquinas redondeadas 28">
            <a:extLst>
              <a:ext uri="{FF2B5EF4-FFF2-40B4-BE49-F238E27FC236}">
                <a16:creationId xmlns:a16="http://schemas.microsoft.com/office/drawing/2014/main" id="{872B2C1C-45F2-D4AA-3585-201CB130DFB9}"/>
              </a:ext>
            </a:extLst>
          </p:cNvPr>
          <p:cNvSpPr/>
          <p:nvPr/>
        </p:nvSpPr>
        <p:spPr>
          <a:xfrm>
            <a:off x="515119" y="7162485"/>
            <a:ext cx="200763" cy="186626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 w="19050">
            <a:solidFill>
              <a:schemeClr val="bg1">
                <a:lumMod val="9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8" name="Rectángulo: esquinas redondeadas 27">
            <a:extLst>
              <a:ext uri="{FF2B5EF4-FFF2-40B4-BE49-F238E27FC236}">
                <a16:creationId xmlns:a16="http://schemas.microsoft.com/office/drawing/2014/main" id="{B2C9307A-8BE6-43F0-5377-2162C5FC778A}"/>
              </a:ext>
            </a:extLst>
          </p:cNvPr>
          <p:cNvSpPr/>
          <p:nvPr/>
        </p:nvSpPr>
        <p:spPr>
          <a:xfrm>
            <a:off x="400282" y="7255798"/>
            <a:ext cx="205596" cy="186626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bg1">
                <a:lumMod val="9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F78E753A-7BB5-1A86-218C-1DFA589D2329}"/>
              </a:ext>
            </a:extLst>
          </p:cNvPr>
          <p:cNvSpPr txBox="1"/>
          <p:nvPr/>
        </p:nvSpPr>
        <p:spPr>
          <a:xfrm>
            <a:off x="922621" y="6941166"/>
            <a:ext cx="1836737" cy="5078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s-CL" sz="2700" b="1" dirty="0">
                <a:solidFill>
                  <a:schemeClr val="accent5">
                    <a:lumMod val="50000"/>
                  </a:schemeClr>
                </a:solidFill>
                <a:latin typeface="Futura book"/>
                <a:cs typeface="Calibri" panose="020F0502020204030204" pitchFamily="34" charset="0"/>
              </a:rPr>
              <a:t>Recoleta</a:t>
            </a:r>
          </a:p>
        </p:txBody>
      </p:sp>
    </p:spTree>
    <p:extLst>
      <p:ext uri="{BB962C8B-B14F-4D97-AF65-F5344CB8AC3E}">
        <p14:creationId xmlns:p14="http://schemas.microsoft.com/office/powerpoint/2010/main" val="361388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FD2CDF-ABD2-2B10-893A-234C05B16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1884219"/>
          </a:xfrm>
          <a:solidFill>
            <a:srgbClr val="800000"/>
          </a:solidFill>
        </p:spPr>
        <p:txBody>
          <a:bodyPr>
            <a:noAutofit/>
          </a:bodyPr>
          <a:lstStyle/>
          <a:p>
            <a:pPr algn="ctr"/>
            <a:r>
              <a:rPr lang="es-CL" sz="6000" b="1" dirty="0">
                <a:solidFill>
                  <a:srgbClr val="FF5050"/>
                </a:solidFill>
                <a:latin typeface="+mn-lt"/>
              </a:rPr>
              <a:t>FORTALECIMIENTO DE COMPETENCIAS</a:t>
            </a:r>
            <a:r>
              <a:rPr lang="es-CL" sz="2000" b="1" dirty="0">
                <a:solidFill>
                  <a:srgbClr val="FF5050"/>
                </a:solidFill>
                <a:latin typeface="+mn-lt"/>
              </a:rPr>
              <a:t> </a:t>
            </a:r>
          </a:p>
        </p:txBody>
      </p:sp>
      <p:pic>
        <p:nvPicPr>
          <p:cNvPr id="4" name="Gráfico 3" descr="Inteligencia artificial contorno">
            <a:extLst>
              <a:ext uri="{FF2B5EF4-FFF2-40B4-BE49-F238E27FC236}">
                <a16:creationId xmlns:a16="http://schemas.microsoft.com/office/drawing/2014/main" id="{C820528D-ED9F-ED6D-9B71-AE995C01B7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53252" y="2638753"/>
            <a:ext cx="2448711" cy="2448711"/>
          </a:xfrm>
          <a:prstGeom prst="rect">
            <a:avLst/>
          </a:prstGeom>
        </p:spPr>
      </p:pic>
      <p:pic>
        <p:nvPicPr>
          <p:cNvPr id="6" name="Gráfico 5" descr="Flujo de trabajo contorno">
            <a:extLst>
              <a:ext uri="{FF2B5EF4-FFF2-40B4-BE49-F238E27FC236}">
                <a16:creationId xmlns:a16="http://schemas.microsoft.com/office/drawing/2014/main" id="{07A949B4-5023-B7BA-1ED1-E4E5B1E6024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3400" y="4477239"/>
            <a:ext cx="2448712" cy="2448712"/>
          </a:xfrm>
          <a:prstGeom prst="rect">
            <a:avLst/>
          </a:prstGeom>
        </p:spPr>
      </p:pic>
      <p:pic>
        <p:nvPicPr>
          <p:cNvPr id="8" name="Gráfico 7" descr="Aula de clases con relleno sólido">
            <a:extLst>
              <a:ext uri="{FF2B5EF4-FFF2-40B4-BE49-F238E27FC236}">
                <a16:creationId xmlns:a16="http://schemas.microsoft.com/office/drawing/2014/main" id="{0969AF80-D0F7-3381-2503-FD2CA8E7302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78431" y="2028527"/>
            <a:ext cx="2448712" cy="2448712"/>
          </a:xfrm>
          <a:prstGeom prst="rect">
            <a:avLst/>
          </a:prstGeom>
        </p:spPr>
      </p:pic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D062073C-597F-6DE8-322E-D36B3F10B7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099534"/>
              </p:ext>
            </p:extLst>
          </p:nvPr>
        </p:nvGraphicFramePr>
        <p:xfrm>
          <a:off x="4881727" y="2028527"/>
          <a:ext cx="2140088" cy="3520167"/>
        </p:xfrm>
        <a:graphic>
          <a:graphicData uri="http://schemas.openxmlformats.org/drawingml/2006/table">
            <a:tbl>
              <a:tblPr>
                <a:solidFill>
                  <a:srgbClr val="FF5050">
                    <a:alpha val="45098"/>
                  </a:srgbClr>
                </a:solidFill>
              </a:tblPr>
              <a:tblGrid>
                <a:gridCol w="1545620">
                  <a:extLst>
                    <a:ext uri="{9D8B030D-6E8A-4147-A177-3AD203B41FA5}">
                      <a16:colId xmlns:a16="http://schemas.microsoft.com/office/drawing/2014/main" val="3851058137"/>
                    </a:ext>
                  </a:extLst>
                </a:gridCol>
                <a:gridCol w="594468">
                  <a:extLst>
                    <a:ext uri="{9D8B030D-6E8A-4147-A177-3AD203B41FA5}">
                      <a16:colId xmlns:a16="http://schemas.microsoft.com/office/drawing/2014/main" val="2625794437"/>
                    </a:ext>
                  </a:extLst>
                </a:gridCol>
              </a:tblGrid>
              <a:tr h="221187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s-CL" sz="1500" b="1" dirty="0">
                          <a:solidFill>
                            <a:srgbClr val="FF0000"/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Gestión de procesos</a:t>
                      </a:r>
                    </a:p>
                  </a:txBody>
                  <a:tcPr marL="23856" marR="23856" marT="0" marB="0" anchor="b">
                    <a:lnL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9970277"/>
                  </a:ext>
                </a:extLst>
              </a:tr>
              <a:tr h="149285">
                <a:tc>
                  <a:txBody>
                    <a:bodyPr/>
                    <a:lstStyle/>
                    <a:p>
                      <a:pPr rtl="0" fontAlgn="b"/>
                      <a:r>
                        <a:rPr lang="es-CL" sz="1500" b="0" kern="1200" dirty="0">
                          <a:solidFill>
                            <a:srgbClr val="CC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DIMAO</a:t>
                      </a:r>
                    </a:p>
                  </a:txBody>
                  <a:tcPr marL="23856" marR="23856" marT="0" marB="0" anchor="b">
                    <a:lnL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500" b="0" kern="1200">
                          <a:solidFill>
                            <a:srgbClr val="CC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23856" marR="23856" marT="0" marB="0" anchor="b">
                    <a:lnL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0609882"/>
                  </a:ext>
                </a:extLst>
              </a:tr>
              <a:tr h="258989">
                <a:tc>
                  <a:txBody>
                    <a:bodyPr/>
                    <a:lstStyle/>
                    <a:p>
                      <a:pPr rtl="0" fontAlgn="b"/>
                      <a:r>
                        <a:rPr lang="es-CL" sz="1500" b="0" kern="1200" dirty="0">
                          <a:solidFill>
                            <a:srgbClr val="CC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Administración</a:t>
                      </a:r>
                    </a:p>
                  </a:txBody>
                  <a:tcPr marL="23856" marR="23856" marT="0" marB="0" anchor="b">
                    <a:lnL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500" b="0" kern="1200">
                          <a:solidFill>
                            <a:srgbClr val="CC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23856" marR="23856" marT="0" marB="0" anchor="b">
                    <a:lnL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2908535"/>
                  </a:ext>
                </a:extLst>
              </a:tr>
              <a:tr h="149285">
                <a:tc>
                  <a:txBody>
                    <a:bodyPr/>
                    <a:lstStyle/>
                    <a:p>
                      <a:pPr rtl="0" fontAlgn="b"/>
                      <a:r>
                        <a:rPr lang="es-CL" sz="1500" b="0" kern="1200" err="1">
                          <a:solidFill>
                            <a:srgbClr val="CC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Alcaldia</a:t>
                      </a:r>
                      <a:endParaRPr lang="es-CL" sz="1500" b="0" kern="1200">
                        <a:solidFill>
                          <a:srgbClr val="CC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856" marR="23856" marT="0" marB="0" anchor="b">
                    <a:lnL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500" b="0" kern="1200">
                          <a:solidFill>
                            <a:srgbClr val="CC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23856" marR="23856" marT="0" marB="0" anchor="b">
                    <a:lnL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2460638"/>
                  </a:ext>
                </a:extLst>
              </a:tr>
              <a:tr h="149285">
                <a:tc>
                  <a:txBody>
                    <a:bodyPr/>
                    <a:lstStyle/>
                    <a:p>
                      <a:pPr rtl="0" fontAlgn="b"/>
                      <a:r>
                        <a:rPr lang="es-CL" sz="1500" b="0" kern="1200">
                          <a:solidFill>
                            <a:srgbClr val="CC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Control</a:t>
                      </a:r>
                    </a:p>
                  </a:txBody>
                  <a:tcPr marL="23856" marR="23856" marT="0" marB="0" anchor="b">
                    <a:lnL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500" b="0" kern="1200" dirty="0">
                          <a:solidFill>
                            <a:srgbClr val="CC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23856" marR="23856" marT="0" marB="0" anchor="b">
                    <a:lnL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8941551"/>
                  </a:ext>
                </a:extLst>
              </a:tr>
              <a:tr h="149285">
                <a:tc>
                  <a:txBody>
                    <a:bodyPr/>
                    <a:lstStyle/>
                    <a:p>
                      <a:pPr rtl="0" fontAlgn="b"/>
                      <a:r>
                        <a:rPr lang="es-CL" sz="1500" b="0" kern="1200" dirty="0">
                          <a:solidFill>
                            <a:srgbClr val="CC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DAF</a:t>
                      </a:r>
                    </a:p>
                  </a:txBody>
                  <a:tcPr marL="23856" marR="23856" marT="0" marB="0" anchor="b">
                    <a:lnL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500" b="0" kern="1200">
                          <a:solidFill>
                            <a:srgbClr val="CC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23856" marR="23856" marT="0" marB="0" anchor="b">
                    <a:lnL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4077152"/>
                  </a:ext>
                </a:extLst>
              </a:tr>
              <a:tr h="149285">
                <a:tc>
                  <a:txBody>
                    <a:bodyPr/>
                    <a:lstStyle/>
                    <a:p>
                      <a:pPr rtl="0" fontAlgn="b"/>
                      <a:r>
                        <a:rPr lang="es-CL" sz="1500" b="0" kern="1200">
                          <a:solidFill>
                            <a:srgbClr val="CC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DIDECO</a:t>
                      </a:r>
                    </a:p>
                  </a:txBody>
                  <a:tcPr marL="23856" marR="23856" marT="0" marB="0" anchor="b">
                    <a:lnL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500" b="0" kern="1200" dirty="0">
                          <a:solidFill>
                            <a:srgbClr val="CC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23856" marR="23856" marT="0" marB="0" anchor="b">
                    <a:lnL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6163585"/>
                  </a:ext>
                </a:extLst>
              </a:tr>
              <a:tr h="149285">
                <a:tc>
                  <a:txBody>
                    <a:bodyPr/>
                    <a:lstStyle/>
                    <a:p>
                      <a:pPr rtl="0" fontAlgn="b"/>
                      <a:r>
                        <a:rPr lang="es-CL" sz="1500" b="0" kern="1200">
                          <a:solidFill>
                            <a:srgbClr val="CC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DOM</a:t>
                      </a:r>
                    </a:p>
                  </a:txBody>
                  <a:tcPr marL="23856" marR="23856" marT="0" marB="0" anchor="b">
                    <a:lnL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500" b="0" kern="1200" dirty="0">
                          <a:solidFill>
                            <a:srgbClr val="CC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23856" marR="23856" marT="0" marB="0" anchor="b">
                    <a:lnL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5914277"/>
                  </a:ext>
                </a:extLst>
              </a:tr>
              <a:tr h="258989">
                <a:tc>
                  <a:txBody>
                    <a:bodyPr/>
                    <a:lstStyle/>
                    <a:p>
                      <a:pPr rtl="0" fontAlgn="b"/>
                      <a:r>
                        <a:rPr lang="es-CL" sz="1500" b="0" kern="1200">
                          <a:solidFill>
                            <a:srgbClr val="CC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Informática</a:t>
                      </a:r>
                    </a:p>
                  </a:txBody>
                  <a:tcPr marL="23856" marR="23856" marT="0" marB="0" anchor="b">
                    <a:lnL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500" b="0" kern="1200" dirty="0">
                          <a:solidFill>
                            <a:srgbClr val="CC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23856" marR="23856" marT="0" marB="0" anchor="b">
                    <a:lnL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6890323"/>
                  </a:ext>
                </a:extLst>
              </a:tr>
              <a:tr h="149285">
                <a:tc>
                  <a:txBody>
                    <a:bodyPr/>
                    <a:lstStyle/>
                    <a:p>
                      <a:pPr rtl="0" fontAlgn="b"/>
                      <a:r>
                        <a:rPr lang="es-CL" sz="1500" b="0" kern="1200">
                          <a:solidFill>
                            <a:srgbClr val="CC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DISEPU</a:t>
                      </a:r>
                    </a:p>
                  </a:txBody>
                  <a:tcPr marL="23856" marR="23856" marT="0" marB="0" anchor="b">
                    <a:lnL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500" b="0" kern="1200" dirty="0">
                          <a:solidFill>
                            <a:srgbClr val="CC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23856" marR="23856" marT="0" marB="0" anchor="b">
                    <a:lnL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524762"/>
                  </a:ext>
                </a:extLst>
              </a:tr>
              <a:tr h="149285">
                <a:tc>
                  <a:txBody>
                    <a:bodyPr/>
                    <a:lstStyle/>
                    <a:p>
                      <a:pPr rtl="0" fontAlgn="b"/>
                      <a:r>
                        <a:rPr lang="es-CL" sz="1500" b="0" kern="1200">
                          <a:solidFill>
                            <a:srgbClr val="CC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Jurídico</a:t>
                      </a:r>
                    </a:p>
                  </a:txBody>
                  <a:tcPr marL="23856" marR="23856" marT="0" marB="0" anchor="b">
                    <a:lnL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500" b="0" kern="1200" dirty="0">
                          <a:solidFill>
                            <a:srgbClr val="CC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23856" marR="23856" marT="0" marB="0" anchor="b">
                    <a:lnL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8624127"/>
                  </a:ext>
                </a:extLst>
              </a:tr>
              <a:tr h="258989">
                <a:tc>
                  <a:txBody>
                    <a:bodyPr/>
                    <a:lstStyle/>
                    <a:p>
                      <a:pPr rtl="0" fontAlgn="b"/>
                      <a:r>
                        <a:rPr lang="es-CL" sz="1500" b="0" kern="1200">
                          <a:solidFill>
                            <a:srgbClr val="CC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Sec. Municipal</a:t>
                      </a:r>
                    </a:p>
                  </a:txBody>
                  <a:tcPr marL="23856" marR="23856" marT="0" marB="0" anchor="b">
                    <a:lnL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500" b="0" kern="1200" dirty="0">
                          <a:solidFill>
                            <a:srgbClr val="CC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23856" marR="23856" marT="0" marB="0" anchor="b">
                    <a:lnL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6706587"/>
                  </a:ext>
                </a:extLst>
              </a:tr>
              <a:tr h="149285">
                <a:tc>
                  <a:txBody>
                    <a:bodyPr/>
                    <a:lstStyle/>
                    <a:p>
                      <a:pPr rtl="0" fontAlgn="b"/>
                      <a:r>
                        <a:rPr lang="es-CL" sz="1500" b="0" kern="1200">
                          <a:solidFill>
                            <a:srgbClr val="CC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SECPLA</a:t>
                      </a:r>
                    </a:p>
                  </a:txBody>
                  <a:tcPr marL="23856" marR="23856" marT="0" marB="0" anchor="b">
                    <a:lnL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500" b="0" kern="1200" dirty="0">
                          <a:solidFill>
                            <a:srgbClr val="CC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23856" marR="23856" marT="0" marB="0" anchor="b">
                    <a:lnL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9327106"/>
                  </a:ext>
                </a:extLst>
              </a:tr>
              <a:tr h="149285">
                <a:tc>
                  <a:txBody>
                    <a:bodyPr/>
                    <a:lstStyle/>
                    <a:p>
                      <a:pPr rtl="0" fontAlgn="b"/>
                      <a:r>
                        <a:rPr lang="es-CL" sz="1500" b="0" kern="1200">
                          <a:solidFill>
                            <a:srgbClr val="CC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Transito</a:t>
                      </a:r>
                    </a:p>
                  </a:txBody>
                  <a:tcPr marL="23856" marR="23856" marT="0" marB="0" anchor="b">
                    <a:lnL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500" b="0" kern="1200" dirty="0">
                          <a:solidFill>
                            <a:srgbClr val="CC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23856" marR="23856" marT="0" marB="0" anchor="b">
                    <a:lnL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1871566"/>
                  </a:ext>
                </a:extLst>
              </a:tr>
              <a:tr h="149285">
                <a:tc>
                  <a:txBody>
                    <a:bodyPr/>
                    <a:lstStyle/>
                    <a:p>
                      <a:pPr rtl="0" fontAlgn="b"/>
                      <a:r>
                        <a:rPr lang="es-CL" sz="1500" b="0" kern="1200">
                          <a:solidFill>
                            <a:srgbClr val="CC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23856" marR="23856" marT="0" marB="0" anchor="b">
                    <a:lnL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500" b="0" kern="1200" dirty="0">
                          <a:solidFill>
                            <a:srgbClr val="CC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</a:t>
                      </a:r>
                    </a:p>
                  </a:txBody>
                  <a:tcPr marL="23856" marR="23856" marT="0" marB="0" anchor="b">
                    <a:lnL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640196"/>
                  </a:ext>
                </a:extLst>
              </a:tr>
            </a:tbl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2FEF6CAA-23A1-8595-3F8E-D41028075E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042374"/>
              </p:ext>
            </p:extLst>
          </p:nvPr>
        </p:nvGraphicFramePr>
        <p:xfrm>
          <a:off x="7607546" y="2028527"/>
          <a:ext cx="2627767" cy="457200"/>
        </p:xfrm>
        <a:graphic>
          <a:graphicData uri="http://schemas.openxmlformats.org/drawingml/2006/table">
            <a:tbl>
              <a:tblPr>
                <a:solidFill>
                  <a:srgbClr val="FF9999">
                    <a:alpha val="50196"/>
                  </a:srgbClr>
                </a:solidFill>
              </a:tblPr>
              <a:tblGrid>
                <a:gridCol w="2053392">
                  <a:extLst>
                    <a:ext uri="{9D8B030D-6E8A-4147-A177-3AD203B41FA5}">
                      <a16:colId xmlns:a16="http://schemas.microsoft.com/office/drawing/2014/main" val="1338501565"/>
                    </a:ext>
                  </a:extLst>
                </a:gridCol>
                <a:gridCol w="574375">
                  <a:extLst>
                    <a:ext uri="{9D8B030D-6E8A-4147-A177-3AD203B41FA5}">
                      <a16:colId xmlns:a16="http://schemas.microsoft.com/office/drawing/2014/main" val="1770489571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L" sz="1500" b="1" kern="1200" dirty="0" err="1">
                          <a:solidFill>
                            <a:srgbClr val="CC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Gestion</a:t>
                      </a:r>
                      <a:r>
                        <a:rPr lang="es-CL" sz="1500" b="1" kern="1200" dirty="0">
                          <a:solidFill>
                            <a:srgbClr val="CC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por procesos</a:t>
                      </a:r>
                    </a:p>
                  </a:txBody>
                  <a:tcPr marL="28575" marR="28575" marT="0" marB="0" anchor="b">
                    <a:lnL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92390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L" sz="1500" b="1" kern="1200" dirty="0">
                          <a:solidFill>
                            <a:srgbClr val="CC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Equipos directivos</a:t>
                      </a:r>
                    </a:p>
                  </a:txBody>
                  <a:tcPr marL="28575" marR="28575" marT="0" marB="0" anchor="b">
                    <a:lnL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L" sz="1500" b="1" kern="1200" dirty="0">
                          <a:solidFill>
                            <a:srgbClr val="CC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</a:t>
                      </a:r>
                    </a:p>
                  </a:txBody>
                  <a:tcPr marL="28575" marR="28575" marT="0" marB="0" anchor="b">
                    <a:lnL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2831217"/>
                  </a:ext>
                </a:extLst>
              </a:tr>
            </a:tbl>
          </a:graphicData>
        </a:graphic>
      </p:graphicFrame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0FC549BB-DF62-3D0E-1BC9-7A98D6DCCA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6269135"/>
              </p:ext>
            </p:extLst>
          </p:nvPr>
        </p:nvGraphicFramePr>
        <p:xfrm>
          <a:off x="7607546" y="2842305"/>
          <a:ext cx="3060455" cy="1236211"/>
        </p:xfrm>
        <a:graphic>
          <a:graphicData uri="http://schemas.openxmlformats.org/drawingml/2006/table">
            <a:tbl>
              <a:tblPr>
                <a:solidFill>
                  <a:srgbClr val="FF5050">
                    <a:alpha val="45098"/>
                  </a:srgbClr>
                </a:solidFill>
              </a:tblPr>
              <a:tblGrid>
                <a:gridCol w="2210330">
                  <a:extLst>
                    <a:ext uri="{9D8B030D-6E8A-4147-A177-3AD203B41FA5}">
                      <a16:colId xmlns:a16="http://schemas.microsoft.com/office/drawing/2014/main" val="3851058137"/>
                    </a:ext>
                  </a:extLst>
                </a:gridCol>
                <a:gridCol w="850125">
                  <a:extLst>
                    <a:ext uri="{9D8B030D-6E8A-4147-A177-3AD203B41FA5}">
                      <a16:colId xmlns:a16="http://schemas.microsoft.com/office/drawing/2014/main" val="2625794437"/>
                    </a:ext>
                  </a:extLst>
                </a:gridCol>
              </a:tblGrid>
              <a:tr h="240839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s-CL" sz="1500" b="1" dirty="0">
                          <a:solidFill>
                            <a:srgbClr val="CC0000"/>
                          </a:solidFill>
                          <a:effectLst/>
                        </a:rPr>
                        <a:t>Otras Inducciones</a:t>
                      </a:r>
                    </a:p>
                  </a:txBody>
                  <a:tcPr marL="23856" marR="23856" marT="0" marB="0" anchor="b">
                    <a:lnL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9970277"/>
                  </a:ext>
                </a:extLst>
              </a:tr>
              <a:tr h="240839">
                <a:tc>
                  <a:txBody>
                    <a:bodyPr/>
                    <a:lstStyle/>
                    <a:p>
                      <a:pPr rtl="0" fontAlgn="b"/>
                      <a:r>
                        <a:rPr lang="es-CL" sz="1500" b="0" dirty="0">
                          <a:solidFill>
                            <a:srgbClr val="CC0000"/>
                          </a:solidFill>
                          <a:effectLst/>
                        </a:rPr>
                        <a:t>DIMAO</a:t>
                      </a:r>
                    </a:p>
                  </a:txBody>
                  <a:tcPr marL="23856" marR="23856" marT="0" marB="0" anchor="b">
                    <a:lnL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500" b="0" dirty="0">
                          <a:solidFill>
                            <a:srgbClr val="CC0000"/>
                          </a:solidFill>
                          <a:effectLst/>
                        </a:rPr>
                        <a:t>94</a:t>
                      </a:r>
                    </a:p>
                  </a:txBody>
                  <a:tcPr marL="23856" marR="23856" marT="0" marB="0" anchor="b">
                    <a:lnL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0609882"/>
                  </a:ext>
                </a:extLst>
              </a:tr>
              <a:tr h="272855">
                <a:tc>
                  <a:txBody>
                    <a:bodyPr/>
                    <a:lstStyle/>
                    <a:p>
                      <a:pPr rtl="0" fontAlgn="b"/>
                      <a:r>
                        <a:rPr lang="es-CL" sz="1500" b="0" dirty="0" err="1">
                          <a:solidFill>
                            <a:srgbClr val="CC0000"/>
                          </a:solidFill>
                          <a:effectLst/>
                        </a:rPr>
                        <a:t>Induccion</a:t>
                      </a:r>
                      <a:r>
                        <a:rPr lang="es-CL" sz="1500" b="0" dirty="0">
                          <a:solidFill>
                            <a:srgbClr val="CC0000"/>
                          </a:solidFill>
                          <a:effectLst/>
                        </a:rPr>
                        <a:t> Nueva Planta</a:t>
                      </a:r>
                    </a:p>
                  </a:txBody>
                  <a:tcPr marL="23856" marR="23856" marT="0" marB="0" anchor="b">
                    <a:lnL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500" b="0" dirty="0">
                          <a:solidFill>
                            <a:srgbClr val="CC0000"/>
                          </a:solidFill>
                          <a:effectLst/>
                        </a:rPr>
                        <a:t>75</a:t>
                      </a:r>
                    </a:p>
                  </a:txBody>
                  <a:tcPr marL="23856" marR="23856" marT="0" marB="0" anchor="b">
                    <a:lnL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2908535"/>
                  </a:ext>
                </a:extLst>
              </a:tr>
              <a:tr h="240839">
                <a:tc>
                  <a:txBody>
                    <a:bodyPr/>
                    <a:lstStyle/>
                    <a:p>
                      <a:pPr rtl="0" fontAlgn="b"/>
                      <a:r>
                        <a:rPr lang="es-CL" sz="1500" b="0" dirty="0">
                          <a:solidFill>
                            <a:srgbClr val="CC0000"/>
                          </a:solidFill>
                          <a:effectLst/>
                        </a:rPr>
                        <a:t>Otras inducciones</a:t>
                      </a:r>
                    </a:p>
                  </a:txBody>
                  <a:tcPr marL="23856" marR="23856" marT="0" marB="0" anchor="b">
                    <a:lnL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500" b="0" dirty="0">
                          <a:solidFill>
                            <a:srgbClr val="CC0000"/>
                          </a:solidFill>
                          <a:effectLst/>
                        </a:rPr>
                        <a:t>45</a:t>
                      </a:r>
                    </a:p>
                  </a:txBody>
                  <a:tcPr marL="23856" marR="23856" marT="0" marB="0" anchor="b">
                    <a:lnL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2460638"/>
                  </a:ext>
                </a:extLst>
              </a:tr>
              <a:tr h="240839">
                <a:tc>
                  <a:txBody>
                    <a:bodyPr/>
                    <a:lstStyle/>
                    <a:p>
                      <a:pPr rtl="0" fontAlgn="b"/>
                      <a:r>
                        <a:rPr lang="es-CL" sz="1500" b="1">
                          <a:solidFill>
                            <a:srgbClr val="CC0000"/>
                          </a:solidFill>
                          <a:effectLst/>
                        </a:rPr>
                        <a:t>Total</a:t>
                      </a:r>
                    </a:p>
                  </a:txBody>
                  <a:tcPr marL="23856" marR="23856" marT="0" marB="0" anchor="b">
                    <a:lnL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L" sz="1500" b="1" dirty="0">
                          <a:solidFill>
                            <a:srgbClr val="CC0000"/>
                          </a:solidFill>
                          <a:effectLst/>
                        </a:rPr>
                        <a:t>214</a:t>
                      </a:r>
                    </a:p>
                  </a:txBody>
                  <a:tcPr marL="23856" marR="23856" marT="0" marB="0" anchor="b">
                    <a:lnL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640196"/>
                  </a:ext>
                </a:extLst>
              </a:tr>
            </a:tbl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id="{FDA0AB1E-1478-3640-06DB-C362357A650A}"/>
              </a:ext>
            </a:extLst>
          </p:cNvPr>
          <p:cNvSpPr txBox="1"/>
          <p:nvPr/>
        </p:nvSpPr>
        <p:spPr>
          <a:xfrm>
            <a:off x="7971156" y="5239930"/>
            <a:ext cx="36874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b="1" dirty="0">
                <a:solidFill>
                  <a:srgbClr val="C00000"/>
                </a:solidFill>
              </a:rPr>
              <a:t>DIPLOMADO UAR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b="1" dirty="0">
                <a:solidFill>
                  <a:srgbClr val="C00000"/>
                </a:solidFill>
              </a:rPr>
              <a:t>Convenio UTEM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b="1" dirty="0">
                <a:solidFill>
                  <a:srgbClr val="C00000"/>
                </a:solidFill>
              </a:rPr>
              <a:t>Alineación de Becas SUBDERE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b="1" dirty="0">
                <a:solidFill>
                  <a:srgbClr val="C00000"/>
                </a:solidFill>
              </a:rPr>
              <a:t>Desarrollar cuerpo de auditores</a:t>
            </a:r>
          </a:p>
        </p:txBody>
      </p:sp>
    </p:spTree>
    <p:extLst>
      <p:ext uri="{BB962C8B-B14F-4D97-AF65-F5344CB8AC3E}">
        <p14:creationId xmlns:p14="http://schemas.microsoft.com/office/powerpoint/2010/main" val="3566518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1F2412-F113-BB99-D635-10740EAE0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908699"/>
          </a:xfrm>
          <a:solidFill>
            <a:schemeClr val="accent6">
              <a:lumMod val="5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s-CL" sz="10000" b="1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</a:rPr>
              <a:t>PMG</a:t>
            </a:r>
          </a:p>
        </p:txBody>
      </p:sp>
      <p:pic>
        <p:nvPicPr>
          <p:cNvPr id="4" name="Gráfico 3" descr="Dinero con relleno sólido">
            <a:extLst>
              <a:ext uri="{FF2B5EF4-FFF2-40B4-BE49-F238E27FC236}">
                <a16:creationId xmlns:a16="http://schemas.microsoft.com/office/drawing/2014/main" id="{D9CC8E9E-4035-6979-E955-390CB896B0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6460" y="4634588"/>
            <a:ext cx="2169502" cy="2169502"/>
          </a:xfrm>
          <a:prstGeom prst="rect">
            <a:avLst/>
          </a:prstGeom>
        </p:spPr>
      </p:pic>
      <p:pic>
        <p:nvPicPr>
          <p:cNvPr id="6" name="Gráfico 5" descr="Documento con relleno sólido">
            <a:extLst>
              <a:ext uri="{FF2B5EF4-FFF2-40B4-BE49-F238E27FC236}">
                <a16:creationId xmlns:a16="http://schemas.microsoft.com/office/drawing/2014/main" id="{4D8D9CA0-6218-047C-327B-8FACD136E6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96460" y="1774579"/>
            <a:ext cx="2169502" cy="2169502"/>
          </a:xfrm>
          <a:prstGeom prst="rect">
            <a:avLst/>
          </a:prstGeom>
        </p:spPr>
      </p:pic>
      <p:pic>
        <p:nvPicPr>
          <p:cNvPr id="8" name="Gráfico 7" descr="Cinta con relleno sólido">
            <a:extLst>
              <a:ext uri="{FF2B5EF4-FFF2-40B4-BE49-F238E27FC236}">
                <a16:creationId xmlns:a16="http://schemas.microsoft.com/office/drawing/2014/main" id="{C3A3A992-D104-1448-56C6-B23288FD2D2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783348" y="3349753"/>
            <a:ext cx="2169502" cy="2169502"/>
          </a:xfrm>
          <a:prstGeom prst="rect">
            <a:avLst/>
          </a:prstGeom>
        </p:spPr>
      </p:pic>
      <p:pic>
        <p:nvPicPr>
          <p:cNvPr id="10" name="Gráfico 9" descr="Flecha lineal: curva en sentido contrario de las agujas del reloj con relleno sólido">
            <a:extLst>
              <a:ext uri="{FF2B5EF4-FFF2-40B4-BE49-F238E27FC236}">
                <a16:creationId xmlns:a16="http://schemas.microsoft.com/office/drawing/2014/main" id="{08D0122C-2F0B-8633-9FE1-8496C339AB3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14853882">
            <a:off x="1833895" y="3839311"/>
            <a:ext cx="1457052" cy="1457052"/>
          </a:xfrm>
          <a:prstGeom prst="rect">
            <a:avLst/>
          </a:prstGeom>
        </p:spPr>
      </p:pic>
      <p:pic>
        <p:nvPicPr>
          <p:cNvPr id="12" name="Gráfico 11" descr="Flecha lineal: curva con sentido de las agujas del reloj con relleno sólido">
            <a:extLst>
              <a:ext uri="{FF2B5EF4-FFF2-40B4-BE49-F238E27FC236}">
                <a16:creationId xmlns:a16="http://schemas.microsoft.com/office/drawing/2014/main" id="{782C779D-77BF-78DC-4032-4511AC9F72A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9162096">
            <a:off x="2221003" y="2016015"/>
            <a:ext cx="1583094" cy="1583094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43C21BB0-3217-4E3A-C3C7-FD0C6579F382}"/>
              </a:ext>
            </a:extLst>
          </p:cNvPr>
          <p:cNvSpPr txBox="1"/>
          <p:nvPr/>
        </p:nvSpPr>
        <p:spPr>
          <a:xfrm>
            <a:off x="5826734" y="2269344"/>
            <a:ext cx="56503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sz="2400">
                <a:solidFill>
                  <a:schemeClr val="accent6">
                    <a:lumMod val="50000"/>
                  </a:schemeClr>
                </a:solidFill>
              </a:rPr>
              <a:t>Identificación de Servicios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sz="2400">
                <a:solidFill>
                  <a:schemeClr val="accent6">
                    <a:lumMod val="50000"/>
                  </a:schemeClr>
                </a:solidFill>
              </a:rPr>
              <a:t>Documentación de procesos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5AFEC0D-F531-EAE2-9B49-77348AEA7B17}"/>
              </a:ext>
            </a:extLst>
          </p:cNvPr>
          <p:cNvSpPr txBox="1"/>
          <p:nvPr/>
        </p:nvSpPr>
        <p:spPr>
          <a:xfrm rot="16200000">
            <a:off x="4450898" y="2410651"/>
            <a:ext cx="20195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6000">
                <a:solidFill>
                  <a:schemeClr val="accent6">
                    <a:lumMod val="50000"/>
                  </a:schemeClr>
                </a:solidFill>
              </a:rPr>
              <a:t>2022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408808BC-6AEA-AFEF-B835-28B3A7D36A60}"/>
              </a:ext>
            </a:extLst>
          </p:cNvPr>
          <p:cNvSpPr txBox="1"/>
          <p:nvPr/>
        </p:nvSpPr>
        <p:spPr>
          <a:xfrm>
            <a:off x="5856666" y="4434504"/>
            <a:ext cx="50511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sz="2400">
                <a:solidFill>
                  <a:schemeClr val="accent6">
                    <a:lumMod val="50000"/>
                  </a:schemeClr>
                </a:solidFill>
              </a:rPr>
              <a:t>Identificación de Servicios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sz="2400">
                <a:solidFill>
                  <a:schemeClr val="accent6">
                    <a:lumMod val="50000"/>
                  </a:schemeClr>
                </a:solidFill>
              </a:rPr>
              <a:t>Documentación de procesos ++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sz="2400">
                <a:solidFill>
                  <a:schemeClr val="accent6">
                    <a:lumMod val="50000"/>
                  </a:schemeClr>
                </a:solidFill>
              </a:rPr>
              <a:t>Medición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sz="2400">
                <a:solidFill>
                  <a:schemeClr val="accent6">
                    <a:lumMod val="50000"/>
                  </a:schemeClr>
                </a:solidFill>
              </a:rPr>
              <a:t>Análisis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sz="2400">
                <a:solidFill>
                  <a:schemeClr val="accent6">
                    <a:lumMod val="50000"/>
                  </a:schemeClr>
                </a:solidFill>
              </a:rPr>
              <a:t>Mejora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2C88157-F700-475F-632D-D97714E147D6}"/>
              </a:ext>
            </a:extLst>
          </p:cNvPr>
          <p:cNvSpPr txBox="1"/>
          <p:nvPr/>
        </p:nvSpPr>
        <p:spPr>
          <a:xfrm rot="16200000">
            <a:off x="4450898" y="4625154"/>
            <a:ext cx="20195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6000">
                <a:solidFill>
                  <a:schemeClr val="accent6">
                    <a:lumMod val="50000"/>
                  </a:schemeClr>
                </a:solidFill>
              </a:rPr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1627455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90B30A-573F-5B63-67A0-85816598E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961965"/>
          </a:xfrm>
          <a:solidFill>
            <a:schemeClr val="accent4">
              <a:lumMod val="5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s-CL" sz="10000" b="1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</a:rPr>
              <a:t>ENCUESTA SUBDERE</a:t>
            </a:r>
          </a:p>
        </p:txBody>
      </p:sp>
      <p:pic>
        <p:nvPicPr>
          <p:cNvPr id="4" name="Gráfico 3" descr="Gráfico radial contorno">
            <a:extLst>
              <a:ext uri="{FF2B5EF4-FFF2-40B4-BE49-F238E27FC236}">
                <a16:creationId xmlns:a16="http://schemas.microsoft.com/office/drawing/2014/main" id="{45176C92-3566-FC3C-2207-6072B763B0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9658" y="2071491"/>
            <a:ext cx="2715018" cy="2715018"/>
          </a:xfrm>
          <a:prstGeom prst="rect">
            <a:avLst/>
          </a:prstGeom>
        </p:spPr>
      </p:pic>
      <p:pic>
        <p:nvPicPr>
          <p:cNvPr id="6" name="Gráfico 5" descr="Diagrama de dispersión contorno">
            <a:extLst>
              <a:ext uri="{FF2B5EF4-FFF2-40B4-BE49-F238E27FC236}">
                <a16:creationId xmlns:a16="http://schemas.microsoft.com/office/drawing/2014/main" id="{8B02338A-90BE-EB18-8D5B-C039A4C3111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466487" y="2819264"/>
            <a:ext cx="1542471" cy="1542471"/>
          </a:xfrm>
          <a:prstGeom prst="rect">
            <a:avLst/>
          </a:prstGeom>
        </p:spPr>
      </p:pic>
      <p:pic>
        <p:nvPicPr>
          <p:cNvPr id="8" name="Gráfico 7" descr="Velocímetro bajo contorno">
            <a:extLst>
              <a:ext uri="{FF2B5EF4-FFF2-40B4-BE49-F238E27FC236}">
                <a16:creationId xmlns:a16="http://schemas.microsoft.com/office/drawing/2014/main" id="{3875EA0F-E593-A438-5131-3EA5EA7604C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468726" y="4114398"/>
            <a:ext cx="1768996" cy="1768996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2591E766-C370-1B59-FFDE-37038789E5B7}"/>
              </a:ext>
            </a:extLst>
          </p:cNvPr>
          <p:cNvSpPr txBox="1"/>
          <p:nvPr/>
        </p:nvSpPr>
        <p:spPr>
          <a:xfrm>
            <a:off x="5731919" y="2390170"/>
            <a:ext cx="4060151" cy="1200329"/>
          </a:xfrm>
          <a:prstGeom prst="rect">
            <a:avLst/>
          </a:prstGeom>
          <a:solidFill>
            <a:srgbClr val="7F6000">
              <a:alpha val="21176"/>
            </a:srgb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>
                <a:solidFill>
                  <a:schemeClr val="accent4">
                    <a:lumMod val="60000"/>
                    <a:lumOff val="40000"/>
                  </a:schemeClr>
                </a:solidFill>
              </a:rPr>
              <a:t>Incorporación como principal herramienta de diagnostico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>
                <a:solidFill>
                  <a:schemeClr val="accent4">
                    <a:lumMod val="60000"/>
                    <a:lumOff val="40000"/>
                  </a:schemeClr>
                </a:solidFill>
              </a:rPr>
              <a:t>Definición de metodología</a:t>
            </a:r>
          </a:p>
          <a:p>
            <a:endParaRPr lang="es-CL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C33EF94D-D704-1A9A-346E-EA776B5D5051}"/>
              </a:ext>
            </a:extLst>
          </p:cNvPr>
          <p:cNvSpPr txBox="1"/>
          <p:nvPr/>
        </p:nvSpPr>
        <p:spPr>
          <a:xfrm rot="16200000">
            <a:off x="4808590" y="2667169"/>
            <a:ext cx="1200328" cy="646331"/>
          </a:xfrm>
          <a:prstGeom prst="rect">
            <a:avLst/>
          </a:prstGeom>
          <a:solidFill>
            <a:srgbClr val="7F6000">
              <a:alpha val="21176"/>
            </a:srgb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r"/>
            <a:r>
              <a:rPr lang="es-CL" sz="3600">
                <a:solidFill>
                  <a:schemeClr val="accent4">
                    <a:lumMod val="60000"/>
                    <a:lumOff val="40000"/>
                  </a:schemeClr>
                </a:solidFill>
              </a:rPr>
              <a:t>2022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8AB66BCE-AB00-6ABA-5D2A-0D4572F37DC8}"/>
              </a:ext>
            </a:extLst>
          </p:cNvPr>
          <p:cNvSpPr txBox="1"/>
          <p:nvPr/>
        </p:nvSpPr>
        <p:spPr>
          <a:xfrm>
            <a:off x="5731919" y="4018704"/>
            <a:ext cx="4060151" cy="1200329"/>
          </a:xfrm>
          <a:prstGeom prst="rect">
            <a:avLst/>
          </a:prstGeom>
          <a:solidFill>
            <a:srgbClr val="7F6000">
              <a:alpha val="21176"/>
            </a:srgb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>
                <a:solidFill>
                  <a:schemeClr val="accent4">
                    <a:lumMod val="60000"/>
                    <a:lumOff val="40000"/>
                  </a:schemeClr>
                </a:solidFill>
              </a:rPr>
              <a:t>Implementación de control de mejoras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>
                <a:solidFill>
                  <a:schemeClr val="accent4">
                    <a:lumMod val="60000"/>
                    <a:lumOff val="40000"/>
                  </a:schemeClr>
                </a:solidFill>
              </a:rPr>
              <a:t>Diagnostico permanente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>
                <a:solidFill>
                  <a:schemeClr val="accent4">
                    <a:lumMod val="60000"/>
                    <a:lumOff val="40000"/>
                  </a:schemeClr>
                </a:solidFill>
              </a:rPr>
              <a:t>Elaboración de manual de diagnostico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335C9FEC-567B-7ADA-FBAF-FDF52121A6C1}"/>
              </a:ext>
            </a:extLst>
          </p:cNvPr>
          <p:cNvSpPr txBox="1"/>
          <p:nvPr/>
        </p:nvSpPr>
        <p:spPr>
          <a:xfrm rot="16200000">
            <a:off x="4808590" y="4295703"/>
            <a:ext cx="1200328" cy="646331"/>
          </a:xfrm>
          <a:prstGeom prst="rect">
            <a:avLst/>
          </a:prstGeom>
          <a:solidFill>
            <a:srgbClr val="7F6000">
              <a:alpha val="21176"/>
            </a:srgb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r"/>
            <a:r>
              <a:rPr lang="es-CL" sz="3600">
                <a:solidFill>
                  <a:schemeClr val="accent4">
                    <a:lumMod val="60000"/>
                    <a:lumOff val="40000"/>
                  </a:schemeClr>
                </a:solidFill>
              </a:rPr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136640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5B65E6-C505-3EF5-F413-B9DF87238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757779"/>
          </a:xfrm>
          <a:solidFill>
            <a:srgbClr val="6600CC"/>
          </a:solidFill>
        </p:spPr>
        <p:txBody>
          <a:bodyPr>
            <a:noAutofit/>
          </a:bodyPr>
          <a:lstStyle/>
          <a:p>
            <a:pPr algn="ctr"/>
            <a:r>
              <a:rPr lang="es-CL" sz="10000" b="1">
                <a:solidFill>
                  <a:srgbClr val="FF99FF"/>
                </a:solidFill>
                <a:latin typeface="+mn-lt"/>
              </a:rPr>
              <a:t>PLAN DE MEJORA</a:t>
            </a:r>
          </a:p>
        </p:txBody>
      </p:sp>
      <p:pic>
        <p:nvPicPr>
          <p:cNvPr id="4" name="Gráfico 3" descr="Internet de las cosas contorno">
            <a:extLst>
              <a:ext uri="{FF2B5EF4-FFF2-40B4-BE49-F238E27FC236}">
                <a16:creationId xmlns:a16="http://schemas.microsoft.com/office/drawing/2014/main" id="{994934AA-808F-1D3A-598A-5D6C8C1B55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66595" y="2211946"/>
            <a:ext cx="1956319" cy="1956319"/>
          </a:xfrm>
          <a:prstGeom prst="rect">
            <a:avLst/>
          </a:prstGeom>
        </p:spPr>
      </p:pic>
      <p:pic>
        <p:nvPicPr>
          <p:cNvPr id="6" name="Gráfico 5" descr="Plano contorno">
            <a:extLst>
              <a:ext uri="{FF2B5EF4-FFF2-40B4-BE49-F238E27FC236}">
                <a16:creationId xmlns:a16="http://schemas.microsoft.com/office/drawing/2014/main" id="{106B22B2-3659-332B-9F5B-2C368D892CB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58144" y="2450840"/>
            <a:ext cx="1956319" cy="1956319"/>
          </a:xfrm>
          <a:prstGeom prst="rect">
            <a:avLst/>
          </a:prstGeom>
        </p:spPr>
      </p:pic>
      <p:pic>
        <p:nvPicPr>
          <p:cNvPr id="8" name="Gráfico 7" descr="Gráfico de barras con tendencia alcista con relleno sólido">
            <a:extLst>
              <a:ext uri="{FF2B5EF4-FFF2-40B4-BE49-F238E27FC236}">
                <a16:creationId xmlns:a16="http://schemas.microsoft.com/office/drawing/2014/main" id="{FE392E57-D627-3A2D-6F84-F4B8F1DAA5C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066595" y="4172930"/>
            <a:ext cx="1956319" cy="1956319"/>
          </a:xfrm>
          <a:prstGeom prst="rect">
            <a:avLst/>
          </a:prstGeom>
        </p:spPr>
      </p:pic>
      <p:pic>
        <p:nvPicPr>
          <p:cNvPr id="12" name="Gráfico 11" descr="Engranajes con relleno sólido">
            <a:extLst>
              <a:ext uri="{FF2B5EF4-FFF2-40B4-BE49-F238E27FC236}">
                <a16:creationId xmlns:a16="http://schemas.microsoft.com/office/drawing/2014/main" id="{8D010031-518D-790F-8F82-E276207A608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58145" y="4168265"/>
            <a:ext cx="1956319" cy="1956319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42C6DD19-8A0E-9BEB-DEDA-AD91D4750EA3}"/>
              </a:ext>
            </a:extLst>
          </p:cNvPr>
          <p:cNvSpPr txBox="1"/>
          <p:nvPr/>
        </p:nvSpPr>
        <p:spPr>
          <a:xfrm>
            <a:off x="5186113" y="2166054"/>
            <a:ext cx="5051140" cy="4524315"/>
          </a:xfrm>
          <a:prstGeom prst="rect">
            <a:avLst/>
          </a:prstGeom>
          <a:solidFill>
            <a:srgbClr val="FF99FF">
              <a:alpha val="25882"/>
            </a:srgb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sz="2400">
                <a:solidFill>
                  <a:srgbClr val="9900FF"/>
                </a:solidFill>
              </a:rPr>
              <a:t>Definir criterios de selección de </a:t>
            </a:r>
            <a:r>
              <a:rPr lang="es-CL" sz="2400" err="1">
                <a:solidFill>
                  <a:srgbClr val="9900FF"/>
                </a:solidFill>
              </a:rPr>
              <a:t>area</a:t>
            </a:r>
            <a:endParaRPr lang="es-CL" sz="2400">
              <a:solidFill>
                <a:srgbClr val="9900FF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sz="2400">
                <a:solidFill>
                  <a:srgbClr val="9900FF"/>
                </a:solidFill>
              </a:rPr>
              <a:t>Definir Área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sz="2400">
                <a:solidFill>
                  <a:srgbClr val="9900FF"/>
                </a:solidFill>
              </a:rPr>
              <a:t>Consideraciones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CL" sz="2400">
                <a:solidFill>
                  <a:srgbClr val="9900FF"/>
                </a:solidFill>
              </a:rPr>
              <a:t>Documentación de procesos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CL" sz="2400">
                <a:solidFill>
                  <a:srgbClr val="9900FF"/>
                </a:solidFill>
              </a:rPr>
              <a:t>Digitalización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CL" sz="2400">
                <a:solidFill>
                  <a:srgbClr val="9900FF"/>
                </a:solidFill>
              </a:rPr>
              <a:t>Diagnostico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sz="2400">
                <a:solidFill>
                  <a:srgbClr val="9900FF"/>
                </a:solidFill>
              </a:rPr>
              <a:t>Análisis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sz="2400">
                <a:solidFill>
                  <a:srgbClr val="9900FF"/>
                </a:solidFill>
              </a:rPr>
              <a:t>Diagnostico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sz="2400">
                <a:solidFill>
                  <a:srgbClr val="9900FF"/>
                </a:solidFill>
              </a:rPr>
              <a:t>Propuesta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sz="2400">
                <a:solidFill>
                  <a:srgbClr val="9900FF"/>
                </a:solidFill>
              </a:rPr>
              <a:t>Mejora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sz="2400">
                <a:solidFill>
                  <a:srgbClr val="9900FF"/>
                </a:solidFill>
              </a:rPr>
              <a:t>Evaluación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sz="2400">
                <a:solidFill>
                  <a:srgbClr val="9900FF"/>
                </a:solidFill>
              </a:rPr>
              <a:t>Definición de metas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ABFD21F-4CC3-5D34-5523-EB143614F476}"/>
              </a:ext>
            </a:extLst>
          </p:cNvPr>
          <p:cNvSpPr txBox="1"/>
          <p:nvPr/>
        </p:nvSpPr>
        <p:spPr>
          <a:xfrm rot="16200000">
            <a:off x="2369959" y="3874213"/>
            <a:ext cx="4524314" cy="1107996"/>
          </a:xfrm>
          <a:prstGeom prst="rect">
            <a:avLst/>
          </a:prstGeom>
          <a:solidFill>
            <a:srgbClr val="FF99FF">
              <a:alpha val="25882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L" sz="6600">
                <a:solidFill>
                  <a:srgbClr val="9900FF"/>
                </a:solidFill>
              </a:rPr>
              <a:t>2023 2024</a:t>
            </a:r>
          </a:p>
        </p:txBody>
      </p:sp>
    </p:spTree>
    <p:extLst>
      <p:ext uri="{BB962C8B-B14F-4D97-AF65-F5344CB8AC3E}">
        <p14:creationId xmlns:p14="http://schemas.microsoft.com/office/powerpoint/2010/main" val="2514829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10B772-30DE-EF6C-D605-98C3BDEB1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2192001" cy="1642370"/>
          </a:xfrm>
          <a:solidFill>
            <a:srgbClr val="006666"/>
          </a:solidFill>
        </p:spPr>
        <p:txBody>
          <a:bodyPr>
            <a:noAutofit/>
          </a:bodyPr>
          <a:lstStyle/>
          <a:p>
            <a:pPr algn="ctr"/>
            <a:r>
              <a:rPr lang="es-CL" sz="10000" b="1">
                <a:solidFill>
                  <a:srgbClr val="66FFFF"/>
                </a:solidFill>
                <a:latin typeface="+mn-lt"/>
              </a:rPr>
              <a:t>PLAN ESTRATÉGICO </a:t>
            </a:r>
          </a:p>
        </p:txBody>
      </p:sp>
      <p:pic>
        <p:nvPicPr>
          <p:cNvPr id="4" name="Gráfico 3" descr="Cuaderno de estrategias contorno">
            <a:extLst>
              <a:ext uri="{FF2B5EF4-FFF2-40B4-BE49-F238E27FC236}">
                <a16:creationId xmlns:a16="http://schemas.microsoft.com/office/drawing/2014/main" id="{43B7067A-BA0C-36AF-51D9-3996101843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441845" y="1870108"/>
            <a:ext cx="3117783" cy="3117783"/>
          </a:xfrm>
          <a:prstGeom prst="rect">
            <a:avLst/>
          </a:prstGeom>
        </p:spPr>
      </p:pic>
      <p:pic>
        <p:nvPicPr>
          <p:cNvPr id="6" name="Gráfico 5" descr="Calendario con relleno sólido">
            <a:extLst>
              <a:ext uri="{FF2B5EF4-FFF2-40B4-BE49-F238E27FC236}">
                <a16:creationId xmlns:a16="http://schemas.microsoft.com/office/drawing/2014/main" id="{9657D15F-067F-298A-287A-83ABC9A119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230114" y="1870108"/>
            <a:ext cx="2380666" cy="2380666"/>
          </a:xfrm>
          <a:prstGeom prst="rect">
            <a:avLst/>
          </a:prstGeom>
        </p:spPr>
      </p:pic>
      <p:pic>
        <p:nvPicPr>
          <p:cNvPr id="8" name="Gráfico 7" descr="Diagrama de red con relleno sólido">
            <a:extLst>
              <a:ext uri="{FF2B5EF4-FFF2-40B4-BE49-F238E27FC236}">
                <a16:creationId xmlns:a16="http://schemas.microsoft.com/office/drawing/2014/main" id="{57863928-C2CA-169D-07B8-85B05947ED2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177143" y="3943113"/>
            <a:ext cx="2486608" cy="2486608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95F70D3C-067A-6C0B-B2EF-62E0C5964B4C}"/>
              </a:ext>
            </a:extLst>
          </p:cNvPr>
          <p:cNvSpPr txBox="1"/>
          <p:nvPr/>
        </p:nvSpPr>
        <p:spPr>
          <a:xfrm>
            <a:off x="6198168" y="1905405"/>
            <a:ext cx="5051140" cy="4524315"/>
          </a:xfrm>
          <a:prstGeom prst="rect">
            <a:avLst/>
          </a:prstGeom>
          <a:solidFill>
            <a:srgbClr val="006666">
              <a:alpha val="25882"/>
            </a:srgbClr>
          </a:solidFill>
        </p:spPr>
        <p:txBody>
          <a:bodyPr wrap="square" rtlCol="0">
            <a:spAutoFit/>
          </a:bodyPr>
          <a:lstStyle/>
          <a:p>
            <a:r>
              <a:rPr lang="es-CL" sz="2400" b="1">
                <a:solidFill>
                  <a:srgbClr val="006666"/>
                </a:solidFill>
              </a:rPr>
              <a:t>APOYO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sz="2400">
                <a:solidFill>
                  <a:srgbClr val="006666"/>
                </a:solidFill>
              </a:rPr>
              <a:t>DEFINICION DE OBJETIVOS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sz="2400">
                <a:solidFill>
                  <a:srgbClr val="006666"/>
                </a:solidFill>
              </a:rPr>
              <a:t>GESTION ESTRATEGICO POR PROCESOS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sz="2400">
                <a:solidFill>
                  <a:srgbClr val="006666"/>
                </a:solidFill>
              </a:rPr>
              <a:t>ELABORACIOND E INDICADORES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sz="2400">
                <a:solidFill>
                  <a:srgbClr val="006666"/>
                </a:solidFill>
              </a:rPr>
              <a:t>IMPLEMENTACION DE CUADRO DE MANDO INTEGRAL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sz="2400">
                <a:solidFill>
                  <a:srgbClr val="006666"/>
                </a:solidFill>
              </a:rPr>
              <a:t>SEGUIMIENTO Y CONTROL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sz="2400">
                <a:solidFill>
                  <a:srgbClr val="006666"/>
                </a:solidFill>
              </a:rPr>
              <a:t>DESARROLLO DE COMPETENCIAS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CL" sz="2400">
                <a:solidFill>
                  <a:srgbClr val="006666"/>
                </a:solidFill>
              </a:rPr>
              <a:t>NIVEL ESTRATEGICO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CL" sz="2400">
                <a:solidFill>
                  <a:srgbClr val="006666"/>
                </a:solidFill>
              </a:rPr>
              <a:t>NIVEL DE GESTION ADMINISTRACION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2C3395CA-6E1E-3C03-383A-34A9B232FA36}"/>
              </a:ext>
            </a:extLst>
          </p:cNvPr>
          <p:cNvSpPr txBox="1"/>
          <p:nvPr/>
        </p:nvSpPr>
        <p:spPr>
          <a:xfrm rot="16200000">
            <a:off x="3382013" y="3613565"/>
            <a:ext cx="4524314" cy="1107996"/>
          </a:xfrm>
          <a:prstGeom prst="rect">
            <a:avLst/>
          </a:prstGeom>
          <a:solidFill>
            <a:srgbClr val="006666">
              <a:alpha val="25882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L" sz="6600" dirty="0">
                <a:solidFill>
                  <a:srgbClr val="006666"/>
                </a:solidFill>
              </a:rPr>
              <a:t>2023 2024</a:t>
            </a:r>
          </a:p>
        </p:txBody>
      </p:sp>
    </p:spTree>
    <p:extLst>
      <p:ext uri="{BB962C8B-B14F-4D97-AF65-F5344CB8AC3E}">
        <p14:creationId xmlns:p14="http://schemas.microsoft.com/office/powerpoint/2010/main" val="2936615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2ECE18-7704-1524-4B70-C789365602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544716"/>
          </a:xfrm>
          <a:solidFill>
            <a:schemeClr val="accent2">
              <a:lumMod val="50000"/>
            </a:schemeClr>
          </a:solidFill>
        </p:spPr>
        <p:txBody>
          <a:bodyPr anchor="t">
            <a:noAutofit/>
          </a:bodyPr>
          <a:lstStyle/>
          <a:p>
            <a:pPr algn="ctr"/>
            <a:r>
              <a:rPr lang="es-CL" sz="8000" b="1"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</a:rPr>
              <a:t>PLAN DE COMUNICACIONES</a:t>
            </a:r>
          </a:p>
        </p:txBody>
      </p:sp>
      <p:pic>
        <p:nvPicPr>
          <p:cNvPr id="4" name="Gráfico 3" descr="Marketing con relleno sólido">
            <a:extLst>
              <a:ext uri="{FF2B5EF4-FFF2-40B4-BE49-F238E27FC236}">
                <a16:creationId xmlns:a16="http://schemas.microsoft.com/office/drawing/2014/main" id="{7DEF866A-883E-F032-8B33-B96445D30A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3155" y="1781461"/>
            <a:ext cx="2680677" cy="2680677"/>
          </a:xfrm>
          <a:prstGeom prst="rect">
            <a:avLst/>
          </a:prstGeom>
        </p:spPr>
      </p:pic>
      <p:pic>
        <p:nvPicPr>
          <p:cNvPr id="6" name="Gráfico 5" descr="Torre de telecomunicaciones con relleno sólido">
            <a:extLst>
              <a:ext uri="{FF2B5EF4-FFF2-40B4-BE49-F238E27FC236}">
                <a16:creationId xmlns:a16="http://schemas.microsoft.com/office/drawing/2014/main" id="{EB60696F-149C-B615-529E-F49BD329385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128864" y="2492175"/>
            <a:ext cx="1723053" cy="1723053"/>
          </a:xfrm>
          <a:prstGeom prst="rect">
            <a:avLst/>
          </a:prstGeom>
        </p:spPr>
      </p:pic>
      <p:pic>
        <p:nvPicPr>
          <p:cNvPr id="8" name="Gráfico 7" descr="Correo electrónico contorno">
            <a:extLst>
              <a:ext uri="{FF2B5EF4-FFF2-40B4-BE49-F238E27FC236}">
                <a16:creationId xmlns:a16="http://schemas.microsoft.com/office/drawing/2014/main" id="{6B10A1FB-20A0-F795-634E-4B9C5460C30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24088" y="4177203"/>
            <a:ext cx="2004776" cy="2004776"/>
          </a:xfrm>
          <a:prstGeom prst="rect">
            <a:avLst/>
          </a:prstGeom>
        </p:spPr>
      </p:pic>
      <p:graphicFrame>
        <p:nvGraphicFramePr>
          <p:cNvPr id="7" name="Diagrama 6">
            <a:extLst>
              <a:ext uri="{FF2B5EF4-FFF2-40B4-BE49-F238E27FC236}">
                <a16:creationId xmlns:a16="http://schemas.microsoft.com/office/drawing/2014/main" id="{0F0B1B48-6C1C-54F6-7014-08470FD8B7F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12860159"/>
              </p:ext>
            </p:extLst>
          </p:nvPr>
        </p:nvGraphicFramePr>
        <p:xfrm>
          <a:off x="4851917" y="1781463"/>
          <a:ext cx="3306662" cy="19649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id="{39376C96-C198-BC47-AA07-3224D3427943}"/>
              </a:ext>
            </a:extLst>
          </p:cNvPr>
          <p:cNvSpPr txBox="1"/>
          <p:nvPr/>
        </p:nvSpPr>
        <p:spPr>
          <a:xfrm>
            <a:off x="4851917" y="4314547"/>
            <a:ext cx="45276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>
                <a:solidFill>
                  <a:srgbClr val="993300"/>
                </a:solidFill>
              </a:rPr>
              <a:t>¿Qué?</a:t>
            </a:r>
          </a:p>
          <a:p>
            <a:r>
              <a:rPr lang="es-CL" b="1" dirty="0">
                <a:solidFill>
                  <a:srgbClr val="993300"/>
                </a:solidFill>
              </a:rPr>
              <a:t>¿A quien se quiere comunicar?</a:t>
            </a:r>
          </a:p>
          <a:p>
            <a:r>
              <a:rPr lang="es-CL" b="1" dirty="0">
                <a:solidFill>
                  <a:srgbClr val="993300"/>
                </a:solidFill>
              </a:rPr>
              <a:t>¿Cuáles serán los canales?</a:t>
            </a:r>
          </a:p>
          <a:p>
            <a:r>
              <a:rPr lang="es-CL" b="1" dirty="0">
                <a:solidFill>
                  <a:srgbClr val="993300"/>
                </a:solidFill>
              </a:rPr>
              <a:t>¿Cuáles serán los medios?</a:t>
            </a:r>
          </a:p>
          <a:p>
            <a:r>
              <a:rPr lang="es-CL" b="1" dirty="0">
                <a:solidFill>
                  <a:srgbClr val="993300"/>
                </a:solidFill>
              </a:rPr>
              <a:t>¿Alcance?</a:t>
            </a:r>
          </a:p>
          <a:p>
            <a:r>
              <a:rPr lang="es-CL" b="1" dirty="0">
                <a:solidFill>
                  <a:srgbClr val="993300"/>
                </a:solidFill>
              </a:rPr>
              <a:t>¿Quién controlará la ejecución del plan?</a:t>
            </a:r>
          </a:p>
        </p:txBody>
      </p:sp>
    </p:spTree>
    <p:extLst>
      <p:ext uri="{BB962C8B-B14F-4D97-AF65-F5344CB8AC3E}">
        <p14:creationId xmlns:p14="http://schemas.microsoft.com/office/powerpoint/2010/main" val="1819420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59621E-5C30-54CB-27D0-4509986F6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808000"/>
          </a:solidFill>
        </p:spPr>
        <p:txBody>
          <a:bodyPr>
            <a:noAutofit/>
          </a:bodyPr>
          <a:lstStyle/>
          <a:p>
            <a:pPr algn="ctr"/>
            <a:r>
              <a:rPr lang="es-CL" sz="10000" b="1" dirty="0">
                <a:solidFill>
                  <a:srgbClr val="CCFF66"/>
                </a:solidFill>
                <a:latin typeface="+mn-lt"/>
              </a:rPr>
              <a:t>PLADECO</a:t>
            </a:r>
          </a:p>
        </p:txBody>
      </p:sp>
      <p:pic>
        <p:nvPicPr>
          <p:cNvPr id="4" name="Gráfico 3" descr="Gráfico exponencial con relleno sólido">
            <a:extLst>
              <a:ext uri="{FF2B5EF4-FFF2-40B4-BE49-F238E27FC236}">
                <a16:creationId xmlns:a16="http://schemas.microsoft.com/office/drawing/2014/main" id="{8BE9D493-DBF2-9A45-051D-D2677A271E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93224" y="3929025"/>
            <a:ext cx="2638425" cy="2638425"/>
          </a:xfrm>
          <a:prstGeom prst="rect">
            <a:avLst/>
          </a:prstGeom>
        </p:spPr>
      </p:pic>
      <p:pic>
        <p:nvPicPr>
          <p:cNvPr id="6" name="Gráfico 5" descr="Acceso universal contorno">
            <a:extLst>
              <a:ext uri="{FF2B5EF4-FFF2-40B4-BE49-F238E27FC236}">
                <a16:creationId xmlns:a16="http://schemas.microsoft.com/office/drawing/2014/main" id="{657DD2C4-3278-B703-31E8-050F054C629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04089" y="3527808"/>
            <a:ext cx="2638425" cy="2638425"/>
          </a:xfrm>
          <a:prstGeom prst="rect">
            <a:avLst/>
          </a:prstGeom>
        </p:spPr>
      </p:pic>
      <p:pic>
        <p:nvPicPr>
          <p:cNvPr id="8" name="Gráfico 7" descr="Ciudad con relleno sólido">
            <a:extLst>
              <a:ext uri="{FF2B5EF4-FFF2-40B4-BE49-F238E27FC236}">
                <a16:creationId xmlns:a16="http://schemas.microsoft.com/office/drawing/2014/main" id="{5BFEDF68-FD48-E9C0-347C-4FDA8F8833F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605896" y="1495873"/>
            <a:ext cx="2638425" cy="2638425"/>
          </a:xfrm>
          <a:prstGeom prst="rect">
            <a:avLst/>
          </a:prstGeom>
        </p:spPr>
      </p:pic>
      <p:graphicFrame>
        <p:nvGraphicFramePr>
          <p:cNvPr id="3" name="Tabla 4">
            <a:extLst>
              <a:ext uri="{FF2B5EF4-FFF2-40B4-BE49-F238E27FC236}">
                <a16:creationId xmlns:a16="http://schemas.microsoft.com/office/drawing/2014/main" id="{FF6122C8-7E49-AD1A-B367-59AF40FB80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9613028"/>
              </p:ext>
            </p:extLst>
          </p:nvPr>
        </p:nvGraphicFramePr>
        <p:xfrm>
          <a:off x="5731649" y="1700508"/>
          <a:ext cx="6235451" cy="44297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175178">
                  <a:extLst>
                    <a:ext uri="{9D8B030D-6E8A-4147-A177-3AD203B41FA5}">
                      <a16:colId xmlns:a16="http://schemas.microsoft.com/office/drawing/2014/main" val="819481398"/>
                    </a:ext>
                  </a:extLst>
                </a:gridCol>
                <a:gridCol w="2272684">
                  <a:extLst>
                    <a:ext uri="{9D8B030D-6E8A-4147-A177-3AD203B41FA5}">
                      <a16:colId xmlns:a16="http://schemas.microsoft.com/office/drawing/2014/main" val="3001649336"/>
                    </a:ext>
                  </a:extLst>
                </a:gridCol>
                <a:gridCol w="923277">
                  <a:extLst>
                    <a:ext uri="{9D8B030D-6E8A-4147-A177-3AD203B41FA5}">
                      <a16:colId xmlns:a16="http://schemas.microsoft.com/office/drawing/2014/main" val="3942761355"/>
                    </a:ext>
                  </a:extLst>
                </a:gridCol>
                <a:gridCol w="750369">
                  <a:extLst>
                    <a:ext uri="{9D8B030D-6E8A-4147-A177-3AD203B41FA5}">
                      <a16:colId xmlns:a16="http://schemas.microsoft.com/office/drawing/2014/main" val="2415508778"/>
                    </a:ext>
                  </a:extLst>
                </a:gridCol>
                <a:gridCol w="1113943">
                  <a:extLst>
                    <a:ext uri="{9D8B030D-6E8A-4147-A177-3AD203B41FA5}">
                      <a16:colId xmlns:a16="http://schemas.microsoft.com/office/drawing/2014/main" val="42191188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err="1"/>
                        <a:t>Obj</a:t>
                      </a:r>
                      <a:r>
                        <a:rPr lang="es-CL"/>
                        <a:t>.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err="1"/>
                        <a:t>Obj</a:t>
                      </a:r>
                      <a:r>
                        <a:rPr lang="es-CL"/>
                        <a:t>. 2</a:t>
                      </a:r>
                    </a:p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/>
                        <a:t>…</a:t>
                      </a:r>
                    </a:p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err="1"/>
                        <a:t>Obj</a:t>
                      </a:r>
                      <a:r>
                        <a:rPr lang="es-CL"/>
                        <a:t>. n</a:t>
                      </a:r>
                    </a:p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88624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/>
                        <a:t>Proceso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200"/>
                        <a:t>Impacto</a:t>
                      </a:r>
                    </a:p>
                    <a:p>
                      <a:r>
                        <a:rPr lang="es-CL" sz="1200"/>
                        <a:t>Tareas</a:t>
                      </a:r>
                    </a:p>
                    <a:p>
                      <a:r>
                        <a:rPr lang="es-CL" sz="1200"/>
                        <a:t>Indicadores</a:t>
                      </a:r>
                    </a:p>
                    <a:p>
                      <a:r>
                        <a:rPr lang="es-CL" sz="1200"/>
                        <a:t>Registro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499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/>
                        <a:t>Proceso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6611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/>
                        <a:t>Proceso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5006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/>
                        <a:t>Proceso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89006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/>
                        <a:t>Proceso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3864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/>
                        <a:t>Proceso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92025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/>
                        <a:t>Proceso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1264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/>
                        <a:t>Proceso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4576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73177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3539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2290</TotalTime>
  <Words>403</Words>
  <Application>Microsoft Office PowerPoint</Application>
  <PresentationFormat>Panorámica</PresentationFormat>
  <Paragraphs>179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Presentación de PowerPoint</vt:lpstr>
      <vt:lpstr>GESTIÓN DE PROCESOS</vt:lpstr>
      <vt:lpstr>FORTALECIMIENTO DE COMPETENCIAS </vt:lpstr>
      <vt:lpstr>PMG</vt:lpstr>
      <vt:lpstr>ENCUESTA SUBDERE</vt:lpstr>
      <vt:lpstr>PLAN DE MEJORA</vt:lpstr>
      <vt:lpstr>PLAN ESTRATÉGICO </vt:lpstr>
      <vt:lpstr>PLAN DE COMUNICACIONES</vt:lpstr>
      <vt:lpstr>PLADECO</vt:lpstr>
      <vt:lpstr>CONVENIO UTEM</vt:lpstr>
      <vt:lpstr>GESTIÓN DE PROCESOS</vt:lpstr>
      <vt:lpstr>Calendarización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de comunicaciones</dc:title>
  <dc:creator>Hernan Gonzalez</dc:creator>
  <cp:lastModifiedBy>Hernan Gonzalez</cp:lastModifiedBy>
  <cp:revision>19</cp:revision>
  <dcterms:created xsi:type="dcterms:W3CDTF">2023-02-04T22:43:48Z</dcterms:created>
  <dcterms:modified xsi:type="dcterms:W3CDTF">2023-02-21T13:43:43Z</dcterms:modified>
</cp:coreProperties>
</file>